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58"/>
  </p:notesMasterIdLst>
  <p:sldIdLst>
    <p:sldId id="275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63" r:id="rId16"/>
    <p:sldId id="270" r:id="rId17"/>
    <p:sldId id="271" r:id="rId18"/>
    <p:sldId id="272" r:id="rId19"/>
    <p:sldId id="273" r:id="rId20"/>
    <p:sldId id="274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95" r:id="rId34"/>
    <p:sldId id="292" r:id="rId35"/>
    <p:sldId id="293" r:id="rId36"/>
    <p:sldId id="294" r:id="rId37"/>
    <p:sldId id="296" r:id="rId38"/>
    <p:sldId id="288" r:id="rId39"/>
    <p:sldId id="289" r:id="rId40"/>
    <p:sldId id="290" r:id="rId41"/>
    <p:sldId id="291" r:id="rId42"/>
    <p:sldId id="300" r:id="rId43"/>
    <p:sldId id="297" r:id="rId44"/>
    <p:sldId id="299" r:id="rId45"/>
    <p:sldId id="308" r:id="rId46"/>
    <p:sldId id="301" r:id="rId47"/>
    <p:sldId id="309" r:id="rId48"/>
    <p:sldId id="304" r:id="rId49"/>
    <p:sldId id="310" r:id="rId50"/>
    <p:sldId id="311" r:id="rId51"/>
    <p:sldId id="305" r:id="rId52"/>
    <p:sldId id="307" r:id="rId53"/>
    <p:sldId id="302" r:id="rId54"/>
    <p:sldId id="306" r:id="rId55"/>
    <p:sldId id="303" r:id="rId56"/>
    <p:sldId id="312" r:id="rId5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2" d="100"/>
          <a:sy n="72" d="100"/>
        </p:scale>
        <p:origin x="-11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63" Type="http://schemas.openxmlformats.org/officeDocument/2006/relationships/tableStyles" Target="tableStyles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notesMaster" Target="notesMasters/notesMaster1.xml"/><Relationship Id="rId59" Type="http://schemas.openxmlformats.org/officeDocument/2006/relationships/printerSettings" Target="printerSettings/printerSettings1.bin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60" Type="http://schemas.openxmlformats.org/officeDocument/2006/relationships/presProps" Target="presProps.xml"/><Relationship Id="rId61" Type="http://schemas.openxmlformats.org/officeDocument/2006/relationships/viewProps" Target="viewProps.xml"/><Relationship Id="rId62" Type="http://schemas.openxmlformats.org/officeDocument/2006/relationships/theme" Target="theme/theme1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4FB122-5B99-FB45-BD89-5B374604059F}" type="datetimeFigureOut">
              <a:rPr lang="en-US" smtClean="0"/>
              <a:t>1/17/14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1B08C9-9311-014B-9851-73C158BB6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598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Hello my name is Carson Holt. I’m from the University of Utah and I am the primary developer of the annotation pipeline MAKER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EF068-8233-684C-9BC3-1493BF00012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FF67A6-32E3-3148-94E9-37A8F49D769A}" type="slidenum">
              <a:rPr lang="en-US"/>
              <a:pPr/>
              <a:t>10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…put the annotations into a database (something like </a:t>
            </a:r>
            <a:r>
              <a:rPr lang="en-US" baseline="0" dirty="0" err="1" smtClean="0"/>
              <a:t>flybase</a:t>
            </a:r>
            <a:r>
              <a:rPr lang="en-US" baseline="0" dirty="0" smtClean="0"/>
              <a:t> or </a:t>
            </a:r>
            <a:r>
              <a:rPr lang="en-US" baseline="0" dirty="0" err="1" smtClean="0"/>
              <a:t>wormbase</a:t>
            </a:r>
            <a:r>
              <a:rPr lang="en-US" baseline="0" dirty="0" smtClean="0"/>
              <a:t>) where annotations can then be distributed to guide downstream experiments, so I as a researcher can then query the database to extract [CLICK] protein sequence or nucleotide sequence to design [CLICK] PCR experiments, [CLICK] microarray expression arrays, [CLICK] perform domain analyses, or design [CLICK] complex gene knock-in/knock-out type experiments. And if the annotations in the database are correct my experiments will succeed [CLICK]  and my career will advance [CLICK] .  However if the annotations are incorrect my experiments will fail and my career will go in another direction [CLICK] 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FF67A6-32E3-3148-94E9-37A8F49D769A}" type="slidenum">
              <a:rPr lang="en-US"/>
              <a:pPr/>
              <a:t>11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…put the annotations into a database (something like </a:t>
            </a:r>
            <a:r>
              <a:rPr lang="en-US" baseline="0" dirty="0" err="1" smtClean="0"/>
              <a:t>flybase</a:t>
            </a:r>
            <a:r>
              <a:rPr lang="en-US" baseline="0" dirty="0" smtClean="0"/>
              <a:t> or </a:t>
            </a:r>
            <a:r>
              <a:rPr lang="en-US" baseline="0" dirty="0" err="1" smtClean="0"/>
              <a:t>wormbase</a:t>
            </a:r>
            <a:r>
              <a:rPr lang="en-US" baseline="0" dirty="0" smtClean="0"/>
              <a:t>) where annotations can then be distributed to guide downstream experiments, so I as a researcher can then query the database to extract [CLICK] protein sequence or nucleotide sequence to design [CLICK] PCR experiments, [CLICK] microarray expression arrays, [CLICK] perform domain analyses, or design [CLICK] complex gene knock-in/knock-out type experiments. And if the annotations in the database are correct my experiments will succeed [CLICK]  and my career will advance [CLICK] .  However if the annotations are incorrect my experiments will fail and my career will go in another direction [CLICK] 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FF67A6-32E3-3148-94E9-37A8F49D769A}" type="slidenum">
              <a:rPr lang="en-US"/>
              <a:pPr/>
              <a:t>12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…put the annotations into a database (something like </a:t>
            </a:r>
            <a:r>
              <a:rPr lang="en-US" baseline="0" dirty="0" err="1" smtClean="0"/>
              <a:t>flybase</a:t>
            </a:r>
            <a:r>
              <a:rPr lang="en-US" baseline="0" dirty="0" smtClean="0"/>
              <a:t> or </a:t>
            </a:r>
            <a:r>
              <a:rPr lang="en-US" baseline="0" dirty="0" err="1" smtClean="0"/>
              <a:t>wormbase</a:t>
            </a:r>
            <a:r>
              <a:rPr lang="en-US" baseline="0" dirty="0" smtClean="0"/>
              <a:t>) where annotations can then be distributed to guide downstream experiments, so I as a researcher can then query the database to extract [CLICK] protein sequence or nucleotide sequence to design [CLICK] PCR experiments, [CLICK] microarray expression arrays, [CLICK] perform domain analyses, or design [CLICK] complex gene knock-in/knock-out type experiments. And if the annotations in the database are correct my experiments will succeed [CLICK]  and my career will advance [CLICK] .  However if the annotations are incorrect my experiments will fail and my career will go in another direction [CLICK] 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FF67A6-32E3-3148-94E9-37A8F49D769A}" type="slidenum">
              <a:rPr lang="en-US"/>
              <a:pPr/>
              <a:t>13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…put the annotations into a database (something like </a:t>
            </a:r>
            <a:r>
              <a:rPr lang="en-US" baseline="0" dirty="0" err="1" smtClean="0"/>
              <a:t>flybase</a:t>
            </a:r>
            <a:r>
              <a:rPr lang="en-US" baseline="0" dirty="0" smtClean="0"/>
              <a:t> or </a:t>
            </a:r>
            <a:r>
              <a:rPr lang="en-US" baseline="0" dirty="0" err="1" smtClean="0"/>
              <a:t>wormbase</a:t>
            </a:r>
            <a:r>
              <a:rPr lang="en-US" baseline="0" dirty="0" smtClean="0"/>
              <a:t>) where annotations can then be distributed to guide downstream experiments, so I as a researcher can then query the database to extract [CLICK] protein sequence or nucleotide sequence to design [CLICK] PCR experiments, [CLICK] microarray expression arrays, [CLICK] perform domain analyses, or design [CLICK] complex gene knock-in/knock-out type experiments. And if the annotations in the database are correct my experiments will succeed [CLICK]  and my career will advance [CLICK] .  However if the annotations are incorrect my experiments will fail and my career will go in another direction [CLICK] 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FF67A6-32E3-3148-94E9-37A8F49D769A}" type="slidenum">
              <a:rPr lang="en-US">
                <a:solidFill>
                  <a:prstClr val="black"/>
                </a:solidFill>
                <a:latin typeface="Calibri"/>
              </a:rPr>
              <a:pPr/>
              <a:t>14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4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…No</a:t>
            </a:r>
            <a:r>
              <a:rPr lang="en-US" baseline="0" dirty="0" smtClean="0"/>
              <a:t> matter how hard I work, which brings up the major point. [CLICK] Incorrect annotations poison every experiment that uses them, which highlights the importance of quality control especially in the upstream annotation process. [CLICK]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To meet </a:t>
            </a:r>
            <a:r>
              <a:rPr lang="en-US" baseline="0" dirty="0" smtClean="0"/>
              <a:t>this problem we have developed the genome annotation </a:t>
            </a:r>
            <a:r>
              <a:rPr lang="en-US" baseline="0" dirty="0" err="1" smtClean="0"/>
              <a:t>pipline</a:t>
            </a:r>
            <a:r>
              <a:rPr lang="en-US" baseline="0" dirty="0" smtClean="0"/>
              <a:t> MAKER.  MAKER is an annotation pipeline specifically designed for “next generation” genome projects. [CLICK]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EF068-8233-684C-9BC3-1493BF00012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…so small labs can quickly implement it for there genome</a:t>
            </a:r>
            <a:r>
              <a:rPr lang="en-US" baseline="0" dirty="0" smtClean="0"/>
              <a:t> sequencing data.  But MAKER is also highly configurable for the power user. [click]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EF068-8233-684C-9BC3-1493BF000123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… which means</a:t>
            </a:r>
            <a:r>
              <a:rPr lang="en-US" baseline="0" dirty="0" smtClean="0"/>
              <a:t> you can run it on </a:t>
            </a:r>
            <a:r>
              <a:rPr lang="en-US" baseline="0" dirty="0" err="1" smtClean="0"/>
              <a:t>somehting</a:t>
            </a:r>
            <a:r>
              <a:rPr lang="en-US" baseline="0" dirty="0" smtClean="0"/>
              <a:t> as simple as a laptop or complex as a high performance computer cluster [click]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EF068-8233-684C-9BC3-1493BF000123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…</a:t>
            </a:r>
            <a:r>
              <a:rPr lang="en-US" baseline="0" dirty="0" smtClean="0"/>
              <a:t> making it easy to go from sequencing to </a:t>
            </a:r>
            <a:r>
              <a:rPr lang="en-US" baseline="0" dirty="0" err="1" smtClean="0"/>
              <a:t>annoation</a:t>
            </a:r>
            <a:r>
              <a:rPr lang="en-US" baseline="0" dirty="0" smtClean="0"/>
              <a:t> and direct to visualization and analysis [click]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EF068-8233-684C-9BC3-1493BF000123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And</a:t>
            </a:r>
            <a:r>
              <a:rPr lang="en-US" baseline="0" dirty="0" smtClean="0"/>
              <a:t> it’s freely available to the academic community [click]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EF068-8233-684C-9BC3-1493BF000123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D9D6977-9278-6748-96A6-FDB61E3B3A61}" type="slidenum">
              <a:rPr lang="en-US" sz="1200">
                <a:solidFill>
                  <a:prstClr val="black"/>
                </a:solidFill>
              </a:rPr>
              <a:pPr/>
              <a:t>2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 sz="100" dirty="0">
                <a:ea typeface="ＭＳ Ｐゴシック" charset="0"/>
                <a:cs typeface="ＭＳ Ｐゴシック" charset="0"/>
              </a:rPr>
              <a:t>Now </a:t>
            </a:r>
            <a:r>
              <a:rPr lang="en-US" sz="100" dirty="0" smtClean="0">
                <a:ea typeface="ＭＳ Ｐゴシック" charset="0"/>
                <a:cs typeface="ＭＳ Ｐゴシック" charset="0"/>
              </a:rPr>
              <a:t>the first thing</a:t>
            </a:r>
            <a:r>
              <a:rPr lang="en-US" sz="100" baseline="0" dirty="0" smtClean="0">
                <a:ea typeface="ＭＳ Ｐゴシック" charset="0"/>
                <a:cs typeface="ＭＳ Ｐゴシック" charset="0"/>
              </a:rPr>
              <a:t> to explain </a:t>
            </a:r>
            <a:r>
              <a:rPr lang="en-US" sz="100" dirty="0" smtClean="0">
                <a:ea typeface="ＭＳ Ｐゴシック" charset="0"/>
                <a:cs typeface="ＭＳ Ｐゴシック" charset="0"/>
              </a:rPr>
              <a:t>(even though your likely already</a:t>
            </a:r>
            <a:r>
              <a:rPr lang="en-US" sz="100" baseline="0" dirty="0" smtClean="0">
                <a:ea typeface="ＭＳ Ｐゴシック" charset="0"/>
                <a:cs typeface="ＭＳ Ｐゴシック" charset="0"/>
              </a:rPr>
              <a:t> f</a:t>
            </a:r>
            <a:r>
              <a:rPr lang="en-US" sz="100" dirty="0" smtClean="0">
                <a:ea typeface="ＭＳ Ｐゴシック" charset="0"/>
                <a:cs typeface="ＭＳ Ｐゴシック" charset="0"/>
              </a:rPr>
              <a:t>amiliar </a:t>
            </a:r>
            <a:r>
              <a:rPr lang="en-US" sz="100" dirty="0">
                <a:ea typeface="ＭＳ Ｐゴシック" charset="0"/>
                <a:cs typeface="ＭＳ Ｐゴシック" charset="0"/>
              </a:rPr>
              <a:t>with </a:t>
            </a:r>
            <a:r>
              <a:rPr lang="en-US" sz="100" dirty="0" smtClean="0">
                <a:ea typeface="ＭＳ Ｐゴシック" charset="0"/>
                <a:cs typeface="ＭＳ Ｐゴシック" charset="0"/>
              </a:rPr>
              <a:t>this given the previous talks) is what are annotations</a:t>
            </a:r>
            <a:r>
              <a:rPr lang="en-US" sz="100" baseline="0" dirty="0" smtClean="0">
                <a:ea typeface="ＭＳ Ｐゴシック" charset="0"/>
                <a:cs typeface="ＭＳ Ｐゴシック" charset="0"/>
              </a:rPr>
              <a:t> [click]</a:t>
            </a:r>
          </a:p>
          <a:p>
            <a:pPr eaLnBrk="1" hangingPunct="1"/>
            <a:r>
              <a:rPr lang="en-US" sz="100" baseline="0" dirty="0" smtClean="0">
                <a:ea typeface="ＭＳ Ｐゴシック" charset="0"/>
                <a:cs typeface="ＭＳ Ｐゴシック" charset="0"/>
              </a:rPr>
              <a:t>Primary annotations for example usually describe the structural features of a genome… [click]  And they will generally have an evidence trail … [click] Examples of which … [click]</a:t>
            </a:r>
            <a:endParaRPr lang="en-US" sz="100" dirty="0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also a need to integrate new data into existing databases as part of ongoing database management.  MAKER provides solutions to each of these problems.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EF068-8233-684C-9BC3-1493BF000123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D6ACCC-8012-F445-A67D-2FE7996F6B01}" type="slidenum">
              <a:rPr lang="en-US"/>
              <a:pPr/>
              <a:t>21</a:t>
            </a:fld>
            <a:endParaRPr lang="en-US"/>
          </a:p>
        </p:txBody>
      </p:sp>
      <p:sp>
        <p:nvSpPr>
          <p:cNvPr id="6758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dirty="0" smtClean="0"/>
              <a:t>For example we can have multiple legacy </a:t>
            </a:r>
            <a:r>
              <a:rPr lang="en-US" dirty="0" err="1" smtClean="0"/>
              <a:t>annotaions</a:t>
            </a:r>
            <a:r>
              <a:rPr lang="en-US" dirty="0" smtClean="0"/>
              <a:t> set that are no longer being maintained by their</a:t>
            </a:r>
            <a:r>
              <a:rPr lang="en-US" baseline="0" dirty="0" smtClean="0"/>
              <a:t> original authors, or private datasets you want to update to reflect this new </a:t>
            </a:r>
            <a:r>
              <a:rPr lang="en-US" baseline="0" dirty="0" err="1" smtClean="0"/>
              <a:t>evoidence</a:t>
            </a:r>
            <a:r>
              <a:rPr lang="en-US" baseline="0" dirty="0" smtClean="0"/>
              <a:t>.</a:t>
            </a:r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D6ACCC-8012-F445-A67D-2FE7996F6B01}" type="slidenum">
              <a:rPr lang="en-US"/>
              <a:pPr/>
              <a:t>22</a:t>
            </a:fld>
            <a:endParaRPr lang="en-US"/>
          </a:p>
        </p:txBody>
      </p:sp>
      <p:sp>
        <p:nvSpPr>
          <p:cNvPr id="6758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r>
              <a:rPr lang="en-US" dirty="0" err="1" smtClean="0"/>
              <a:t>Usign</a:t>
            </a:r>
            <a:r>
              <a:rPr lang="en-US" baseline="0" dirty="0" smtClean="0"/>
              <a:t> a GFF3 based pass-through mechanism MAKER lets you align these to the genome and add new evidence such as mRNA-seq etc.</a:t>
            </a:r>
          </a:p>
          <a:p>
            <a:r>
              <a:rPr lang="en-US" baseline="0" dirty="0" smtClean="0"/>
              <a:t>……</a:t>
            </a:r>
            <a:endParaRPr lang="en-US" dirty="0" smtClean="0"/>
          </a:p>
          <a:p>
            <a:r>
              <a:rPr lang="en-US" dirty="0" smtClean="0"/>
              <a:t>And because MAKER calculated quality statistics such as the previously mentioned Annotation</a:t>
            </a:r>
            <a:r>
              <a:rPr lang="en-US" baseline="0" dirty="0" smtClean="0"/>
              <a:t> Edit Distance, the results can be sorted to identify and prioritize the most problematic annotations within the set.</a:t>
            </a:r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425367-BDD3-904E-AD74-77578EB4412F}" type="slidenum">
              <a:rPr lang="en-US"/>
              <a:pPr/>
              <a:t>23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 dirty="0" smtClean="0"/>
              <a:t>One of the major features of MAKER </a:t>
            </a:r>
            <a:r>
              <a:rPr lang="en-US" baseline="0" dirty="0" smtClean="0"/>
              <a:t>is that it has been optimized do all the analyses just I mentioned extremely fast.  MAKER2 supports parallelization via MPI a computer cluster communication protocol, which means MAKER can perform analyses on thousands of processors simultaneously on high </a:t>
            </a:r>
            <a:r>
              <a:rPr lang="en-US" baseline="0" dirty="0" err="1" smtClean="0"/>
              <a:t>performace</a:t>
            </a:r>
            <a:r>
              <a:rPr lang="en-US" baseline="0" dirty="0" smtClean="0"/>
              <a:t> clusters.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do this MAKER</a:t>
            </a:r>
            <a:r>
              <a:rPr lang="en-US" baseline="0" dirty="0" smtClean="0"/>
              <a:t> uses the basic annotation workflow I previously described:  where I take input the genome sequence, align and process some evidence, and then report the annotation.  MAKER2 splits this workflow into basically two sections. [CLICK]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EF068-8233-684C-9BC3-1493BF00012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…with one thread</a:t>
            </a:r>
            <a:r>
              <a:rPr lang="en-US" baseline="0" dirty="0" smtClean="0"/>
              <a:t> or processor handling data input and another handling evidence alignment and analysis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EF068-8233-684C-9BC3-1493BF000123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processor handling input can then divide</a:t>
            </a:r>
            <a:r>
              <a:rPr lang="en-US" baseline="0" dirty="0" smtClean="0"/>
              <a:t> data into chromosomes or </a:t>
            </a:r>
            <a:r>
              <a:rPr lang="en-US" baseline="0" dirty="0" err="1" smtClean="0"/>
              <a:t>contigs</a:t>
            </a:r>
            <a:r>
              <a:rPr lang="en-US" baseline="0" dirty="0" smtClean="0"/>
              <a:t> and distribute them to [CLICK]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EF068-8233-684C-9BC3-1493BF000123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…multiple processors for simultaneous analysis.  For example, each processor gets its own chromosome to work on.  However if I have more processors than chromosomes, I can [CLICK]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EF068-8233-684C-9BC3-1493BF000123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… divide those chromosomes up into smaller pieces and let those be distributed for independent analysis. </a:t>
            </a:r>
          </a:p>
          <a:p>
            <a:r>
              <a:rPr lang="en-US" dirty="0" smtClean="0"/>
              <a:t>If there are still free processors available, I can then further divide any remaining analysis steps [CLICK]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EF068-8233-684C-9BC3-1493BF000123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For example I can divide BLAST </a:t>
            </a:r>
            <a:r>
              <a:rPr lang="en-US" dirty="0" smtClean="0"/>
              <a:t>alignments</a:t>
            </a:r>
            <a:r>
              <a:rPr lang="en-US" baseline="0" dirty="0" smtClean="0"/>
              <a:t>, Exonerate polishing, and gene prediction among the additional processors.  I therefore have 3 levels of parallelization, making MAKER ridiculously parallelizable [CLICK]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EF068-8233-684C-9BC3-1493BF000123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addition you can also have annotations </a:t>
            </a:r>
            <a:r>
              <a:rPr lang="en-US" baseline="0" dirty="0" smtClean="0"/>
              <a:t>describing functional aspects of the genome, such as… [click]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EF068-8233-684C-9BC3-1493BF000123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1023247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</a:t>
            </a:r>
            <a:r>
              <a:rPr lang="en-US" baseline="0" dirty="0" smtClean="0"/>
              <a:t> you look at the data throughput of MAKER using MPI measured on a 10 megabase section of the C. elegans genome you can see the the number of </a:t>
            </a:r>
            <a:r>
              <a:rPr lang="en-US" baseline="0" dirty="0" err="1" smtClean="0"/>
              <a:t>megabases</a:t>
            </a:r>
            <a:r>
              <a:rPr lang="en-US" baseline="0" dirty="0" smtClean="0"/>
              <a:t> processed per hour increases linearly with processor usage.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EF068-8233-684C-9BC3-1493BF000123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MAKER is</a:t>
            </a:r>
            <a:r>
              <a:rPr lang="en-US" baseline="0" dirty="0" smtClean="0"/>
              <a:t> available through </a:t>
            </a:r>
            <a:r>
              <a:rPr lang="en-US" baseline="0" dirty="0" err="1" smtClean="0"/>
              <a:t>iPlant</a:t>
            </a:r>
            <a:r>
              <a:rPr lang="en-US" baseline="0" dirty="0" smtClean="0"/>
              <a:t> in two form. [click] …. [click] 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EF068-8233-684C-9BC3-1493BF000123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10495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MAKER</a:t>
            </a:r>
            <a:r>
              <a:rPr lang="en-US" baseline="0" dirty="0" smtClean="0"/>
              <a:t> running on </a:t>
            </a:r>
            <a:r>
              <a:rPr lang="en-US" i="1" baseline="0" dirty="0" err="1" smtClean="0"/>
              <a:t>Zea</a:t>
            </a:r>
            <a:r>
              <a:rPr lang="en-US" i="1" baseline="0" dirty="0" smtClean="0"/>
              <a:t> maize </a:t>
            </a:r>
            <a:r>
              <a:rPr lang="en-US" baseline="0" dirty="0" smtClean="0"/>
              <a:t>genome (~2 Gb genome)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EF068-8233-684C-9BC3-1493BF000123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98059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a recent project we used the resources at TACC and </a:t>
            </a:r>
            <a:r>
              <a:rPr lang="en-US" dirty="0" err="1" smtClean="0"/>
              <a:t>iPlant</a:t>
            </a:r>
            <a:r>
              <a:rPr lang="en-US" dirty="0" smtClean="0"/>
              <a:t>.  To annotate what is the largest</a:t>
            </a:r>
            <a:r>
              <a:rPr lang="en-US" baseline="0" dirty="0" smtClean="0"/>
              <a:t> genome to ever annotated.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EF068-8233-684C-9BC3-1493BF000123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49698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…</a:t>
            </a:r>
          </a:p>
          <a:p>
            <a:r>
              <a:rPr lang="en-US" dirty="0" smtClean="0"/>
              <a:t>And</a:t>
            </a:r>
            <a:r>
              <a:rPr lang="en-US" baseline="0" dirty="0" smtClean="0"/>
              <a:t> I’d just like to take a minute to encourage everyone to get an account on </a:t>
            </a:r>
            <a:r>
              <a:rPr lang="en-US" baseline="0" dirty="0" err="1" smtClean="0"/>
              <a:t>iplant</a:t>
            </a:r>
            <a:r>
              <a:rPr lang="en-US" baseline="0" dirty="0" smtClean="0"/>
              <a:t> and TACC.  They really are amazing resources, and they will make your life so much easier or at least that of your poor graduate students.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EF068-8233-684C-9BC3-1493BF000123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89381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Two tools</a:t>
            </a:r>
            <a:r>
              <a:rPr lang="en-US" baseline="0" dirty="0" smtClean="0"/>
              <a:t> developed the the Lowe lab at UCSC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1B08C9-9311-014B-9851-73C158BB6A4D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3839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Could always</a:t>
            </a:r>
            <a:r>
              <a:rPr lang="en-US" baseline="0" dirty="0" smtClean="0"/>
              <a:t>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Two tools</a:t>
            </a:r>
            <a:r>
              <a:rPr lang="en-US" baseline="0" dirty="0" smtClean="0"/>
              <a:t> developed the the Lowe lab at UCSC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1B08C9-9311-014B-9851-73C158BB6A4D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3839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Two tools</a:t>
            </a:r>
            <a:r>
              <a:rPr lang="en-US" baseline="0" dirty="0" smtClean="0"/>
              <a:t> developed the the Lowe lab at UCSC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1B08C9-9311-014B-9851-73C158BB6A4D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3839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Two tools</a:t>
            </a:r>
            <a:r>
              <a:rPr lang="en-US" baseline="0" dirty="0" smtClean="0"/>
              <a:t> developed the the Lowe lab at UCSC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1B08C9-9311-014B-9851-73C158BB6A4D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3839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Combine</a:t>
            </a:r>
            <a:r>
              <a:rPr lang="en-US" baseline="0" dirty="0" smtClean="0"/>
              <a:t> my group’s strength in genome annotation and </a:t>
            </a:r>
            <a:r>
              <a:rPr lang="en-US" baseline="0" dirty="0" err="1" smtClean="0"/>
              <a:t>Pritham</a:t>
            </a:r>
            <a:r>
              <a:rPr lang="en-US" baseline="0" dirty="0" smtClean="0"/>
              <a:t> group’s knowledge of Transposable elements</a:t>
            </a:r>
            <a:endParaRPr lang="en-US" dirty="0"/>
          </a:p>
          <a:p>
            <a:r>
              <a:rPr lang="en-US" dirty="0"/>
              <a:t>----- Meeting Notes (1/3/14 13:06) -----</a:t>
            </a:r>
          </a:p>
          <a:p>
            <a:r>
              <a:rPr lang="en-US" dirty="0"/>
              <a:t>don't need both MAKER slides. add in MAKER references. </a:t>
            </a:r>
          </a:p>
          <a:p>
            <a:endParaRPr lang="en-US" dirty="0"/>
          </a:p>
          <a:p>
            <a:r>
              <a:rPr lang="en-US" dirty="0"/>
              <a:t>what's different now than the first time. </a:t>
            </a:r>
          </a:p>
          <a:p>
            <a:r>
              <a:rPr lang="en-US" dirty="0"/>
              <a:t>how did we make the custom repeat library (</a:t>
            </a:r>
            <a:r>
              <a:rPr lang="en-US" dirty="0" err="1"/>
              <a:t>coudl</a:t>
            </a:r>
            <a:r>
              <a:rPr lang="en-US" dirty="0"/>
              <a:t> be its own slide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dirty="0" smtClean="0"/>
              <a:t>Custom</a:t>
            </a:r>
            <a:r>
              <a:rPr lang="en-US" baseline="0" dirty="0" smtClean="0"/>
              <a:t> repeat libraries are important when you’re going to an unstudied and exotic genome</a:t>
            </a:r>
            <a:endParaRPr lang="en-US" dirty="0" smtClean="0"/>
          </a:p>
          <a:p>
            <a:endParaRPr lang="en-US" dirty="0"/>
          </a:p>
          <a:p>
            <a:r>
              <a:rPr lang="en-US" dirty="0"/>
              <a:t>----- Meeting Notes (1/7/14 09:45) -----</a:t>
            </a:r>
          </a:p>
          <a:p>
            <a:r>
              <a:rPr lang="en-US" dirty="0"/>
              <a:t>MAKER pipeline, add </a:t>
            </a:r>
            <a:r>
              <a:rPr lang="en-US" dirty="0" smtClean="0"/>
              <a:t>references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Blow up the different section. Bold the STEP</a:t>
            </a:r>
            <a:r>
              <a:rPr lang="en-US" baseline="0" dirty="0" smtClean="0"/>
              <a:t> NAME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3B7323-F0F2-CE41-B009-AFF2D415B9B6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738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FF67A6-32E3-3148-94E9-37A8F49D769A}" type="slidenum">
              <a:rPr lang="en-US">
                <a:solidFill>
                  <a:prstClr val="black"/>
                </a:solidFill>
                <a:latin typeface="Calibri"/>
              </a:rPr>
              <a:pPr/>
              <a:t>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4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So the question then is,</a:t>
            </a:r>
            <a:r>
              <a:rPr lang="en-US" baseline="0" dirty="0" smtClean="0"/>
              <a:t> </a:t>
            </a:r>
            <a:r>
              <a:rPr lang="en-US" dirty="0" smtClean="0"/>
              <a:t>why does annotation matter to me the</a:t>
            </a:r>
            <a:r>
              <a:rPr lang="en-US" baseline="0" dirty="0" smtClean="0"/>
              <a:t> average</a:t>
            </a:r>
            <a:r>
              <a:rPr lang="en-US" dirty="0" smtClean="0"/>
              <a:t> researcher. Lets say</a:t>
            </a:r>
            <a:r>
              <a:rPr lang="en-US" baseline="0" dirty="0" smtClean="0"/>
              <a:t> I’m a researcher in a small laboratory working on an emerging model organism, some species of snail [CLICK]. </a:t>
            </a:r>
            <a:r>
              <a:rPr lang="en-US" dirty="0" smtClean="0"/>
              <a:t>And because research into this organism could reveal any number of important scientific insights, and because sequencing is ridiculously cheap I decide </a:t>
            </a:r>
            <a:r>
              <a:rPr lang="en-US" baseline="0" dirty="0" smtClean="0"/>
              <a:t>to sequence this genome [CLICK] 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Combine</a:t>
            </a:r>
            <a:r>
              <a:rPr lang="en-US" baseline="0" dirty="0" smtClean="0"/>
              <a:t> my group’s strength in genome annotation and </a:t>
            </a:r>
            <a:r>
              <a:rPr lang="en-US" baseline="0" dirty="0" err="1" smtClean="0"/>
              <a:t>Pritham</a:t>
            </a:r>
            <a:r>
              <a:rPr lang="en-US" baseline="0" dirty="0" smtClean="0"/>
              <a:t> group’s knowledge of Transposable elements</a:t>
            </a:r>
            <a:endParaRPr lang="en-US" dirty="0"/>
          </a:p>
          <a:p>
            <a:r>
              <a:rPr lang="en-US" dirty="0"/>
              <a:t>----- Meeting Notes (1/3/14 13:06) -----</a:t>
            </a:r>
          </a:p>
          <a:p>
            <a:r>
              <a:rPr lang="en-US" dirty="0"/>
              <a:t>don't need both MAKER slides. add in MAKER references. </a:t>
            </a:r>
          </a:p>
          <a:p>
            <a:endParaRPr lang="en-US" dirty="0"/>
          </a:p>
          <a:p>
            <a:r>
              <a:rPr lang="en-US" dirty="0"/>
              <a:t>what's different now than the first time. </a:t>
            </a:r>
          </a:p>
          <a:p>
            <a:r>
              <a:rPr lang="en-US" dirty="0"/>
              <a:t>how did we make the custom repeat library (</a:t>
            </a:r>
            <a:r>
              <a:rPr lang="en-US" dirty="0" err="1"/>
              <a:t>coudl</a:t>
            </a:r>
            <a:r>
              <a:rPr lang="en-US" dirty="0"/>
              <a:t> be its own slide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dirty="0" smtClean="0"/>
              <a:t>Custom</a:t>
            </a:r>
            <a:r>
              <a:rPr lang="en-US" baseline="0" dirty="0" smtClean="0"/>
              <a:t> repeat libraries are important when you’re going to an unstudied and exotic genome</a:t>
            </a:r>
            <a:endParaRPr lang="en-US" dirty="0" smtClean="0"/>
          </a:p>
          <a:p>
            <a:endParaRPr lang="en-US" dirty="0"/>
          </a:p>
          <a:p>
            <a:r>
              <a:rPr lang="en-US" dirty="0"/>
              <a:t>----- Meeting Notes (1/7/14 09:45) -----</a:t>
            </a:r>
          </a:p>
          <a:p>
            <a:r>
              <a:rPr lang="en-US" dirty="0"/>
              <a:t>MAKER pipeline, add </a:t>
            </a:r>
            <a:r>
              <a:rPr lang="en-US" dirty="0" smtClean="0"/>
              <a:t>references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Blow up the different section. Bold the STEP</a:t>
            </a:r>
            <a:r>
              <a:rPr lang="en-US" baseline="0" dirty="0" smtClean="0"/>
              <a:t> NAME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3B7323-F0F2-CE41-B009-AFF2D415B9B6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73862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…</a:t>
            </a:r>
          </a:p>
          <a:p>
            <a:r>
              <a:rPr lang="en-US" dirty="0" smtClean="0"/>
              <a:t>And</a:t>
            </a:r>
            <a:r>
              <a:rPr lang="en-US" baseline="0" dirty="0" smtClean="0"/>
              <a:t> I’d just like to take a minute to encourage everyone to get an account on </a:t>
            </a:r>
            <a:r>
              <a:rPr lang="en-US" baseline="0" dirty="0" err="1" smtClean="0"/>
              <a:t>iplant</a:t>
            </a:r>
            <a:r>
              <a:rPr lang="en-US" baseline="0" dirty="0" smtClean="0"/>
              <a:t> and TACC.  They really are amazing resources, and they will make your life so much easier or at least that of your poor graduate students.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EF068-8233-684C-9BC3-1493BF000123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89381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One of the challenges of this genome is its immense</a:t>
            </a:r>
            <a:r>
              <a:rPr lang="en-US" baseline="0" dirty="0" smtClean="0"/>
              <a:t> size. At 20-30 </a:t>
            </a:r>
            <a:r>
              <a:rPr lang="en-US" baseline="0" dirty="0" err="1" smtClean="0"/>
              <a:t>gigabases</a:t>
            </a:r>
            <a:r>
              <a:rPr lang="en-US" baseline="0" dirty="0" smtClean="0"/>
              <a:t> it dwarfs even the human genome.  And because it is so large, it has yet to be fully sequenced. [CLICK]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EF068-8233-684C-9BC3-1493BF000123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00F6FA-E9E8-8A44-8D13-E61F580D9BAE}" type="slidenum">
              <a:rPr lang="en-US"/>
              <a:pPr/>
              <a:t>53</a:t>
            </a:fld>
            <a:endParaRPr lang="en-US"/>
          </a:p>
        </p:txBody>
      </p:sp>
      <p:sp>
        <p:nvSpPr>
          <p:cNvPr id="9011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Can’t do it without the users.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1B08C9-9311-014B-9851-73C158BB6A4D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61937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r>
              <a:rPr lang="en-US"/>
              <a:t>----- Meeting Notes (1/17/14 14:07) -----</a:t>
            </a:r>
          </a:p>
          <a:p>
            <a:r>
              <a:rPr lang="en-US"/>
              <a:t>Bam files are huge: cram files have the alignments without the refernce sequence: only contains the differences from the reference and where it is located.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1B08C9-9311-014B-9851-73C158BB6A4D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1902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FF67A6-32E3-3148-94E9-37A8F49D769A}" type="slidenum">
              <a:rPr lang="en-US">
                <a:solidFill>
                  <a:prstClr val="black"/>
                </a:solidFill>
                <a:latin typeface="Calibri"/>
              </a:rPr>
              <a:pPr/>
              <a:t>5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4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While sequencing the genome is a major achievement, raw sequence in and of itself really isn’t that useful, the question I really want to know as a researcher is where are the genes and what do they do, so to find that out I need to undertake the major process of [CLICK]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FF67A6-32E3-3148-94E9-37A8F49D769A}" type="slidenum">
              <a:rPr lang="en-US">
                <a:solidFill>
                  <a:prstClr val="black"/>
                </a:solidFill>
                <a:latin typeface="Calibri"/>
              </a:rPr>
              <a:pPr/>
              <a:t>6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4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annotating the genome.  </a:t>
            </a:r>
            <a:r>
              <a:rPr lang="en-US" dirty="0" smtClean="0"/>
              <a:t>I identify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baseline="0" dirty="0" smtClean="0"/>
              <a:t>location of introns, exons, and UTR, gene function etc.  Once genome annotations are produced, I as a researcher now need a way to search and access that data, so I [CLICK] 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FF67A6-32E3-3148-94E9-37A8F49D769A}" type="slidenum">
              <a:rPr lang="en-US">
                <a:solidFill>
                  <a:prstClr val="black"/>
                </a:solidFill>
                <a:latin typeface="Calibri"/>
              </a:rPr>
              <a:pPr/>
              <a:t>7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4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…put the annotations into a database (something like </a:t>
            </a:r>
            <a:r>
              <a:rPr lang="en-US" baseline="0" dirty="0" err="1" smtClean="0"/>
              <a:t>flybase</a:t>
            </a:r>
            <a:r>
              <a:rPr lang="en-US" baseline="0" dirty="0" smtClean="0"/>
              <a:t> or </a:t>
            </a:r>
            <a:r>
              <a:rPr lang="en-US" baseline="0" dirty="0" err="1" smtClean="0"/>
              <a:t>wormbase</a:t>
            </a:r>
            <a:r>
              <a:rPr lang="en-US" baseline="0" dirty="0" smtClean="0"/>
              <a:t>) where they can then be distributed to guide downstream experiments, so I as a researcher can then query the database to extract [CLICK] protein sequence or nucleotide sequence to design [CLICK] PCR experiments, [CLICK] microarray array type experiments, [CLICK] perform domain analyses, or design [CLICK] complex gene knock-in/knock-out type experiments. And if the annotations in the database are correct my experiments will succeed [CLICK]  and my career will advance [CLICK] .  However if the annotations are incorrect my experiments will fail and my career will go in another direction [CLICK] 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FF67A6-32E3-3148-94E9-37A8F49D769A}" type="slidenum">
              <a:rPr lang="en-US"/>
              <a:pPr/>
              <a:t>8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…put the annotations into a database (something like </a:t>
            </a:r>
            <a:r>
              <a:rPr lang="en-US" baseline="0" dirty="0" err="1" smtClean="0"/>
              <a:t>flybase</a:t>
            </a:r>
            <a:r>
              <a:rPr lang="en-US" baseline="0" dirty="0" smtClean="0"/>
              <a:t> or </a:t>
            </a:r>
            <a:r>
              <a:rPr lang="en-US" baseline="0" dirty="0" err="1" smtClean="0"/>
              <a:t>wormbase</a:t>
            </a:r>
            <a:r>
              <a:rPr lang="en-US" baseline="0" dirty="0" smtClean="0"/>
              <a:t>) where annotations can then be distributed to guide downstream experiments, so I as a researcher can then query the database to extract [CLICK] protein sequence or nucleotide sequence to design [CLICK] PCR experiments, [CLICK] microarray expression arrays, [CLICK] perform domain analyses, or design [CLICK] complex gene knock-in/knock-out type experiments. And if the annotations in the database are correct my experiments will succeed [CLICK]  and my career will advance [CLICK] .  However if the annotations are incorrect my experiments will fail and my career will go in another direction [CLICK] 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FF67A6-32E3-3148-94E9-37A8F49D769A}" type="slidenum">
              <a:rPr lang="en-US"/>
              <a:pPr/>
              <a:t>9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…put the annotations into a database (something like </a:t>
            </a:r>
            <a:r>
              <a:rPr lang="en-US" baseline="0" dirty="0" err="1" smtClean="0"/>
              <a:t>flybase</a:t>
            </a:r>
            <a:r>
              <a:rPr lang="en-US" baseline="0" dirty="0" smtClean="0"/>
              <a:t> or </a:t>
            </a:r>
            <a:r>
              <a:rPr lang="en-US" baseline="0" dirty="0" err="1" smtClean="0"/>
              <a:t>wormbase</a:t>
            </a:r>
            <a:r>
              <a:rPr lang="en-US" baseline="0" dirty="0" smtClean="0"/>
              <a:t>) where annotations can then be distributed to guide downstream experiments, so I as a researcher can then query the database to extract [CLICK] protein sequence or nucleotide sequence to design [CLICK] PCR experiments, [CLICK] microarray expression arrays, [CLICK] perform domain analyses, or design [CLICK] complex gene knock-in/knock-out type experiments. And if the annotations in the database are correct my experiments will succeed [CLICK]  and my career will advance [CLICK] .  However if the annotations are incorrect my experiments will fail and my career will go in another direction [CLICK] </a:t>
            </a:r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D8724-93D0-624C-8BE7-178255693821}" type="datetimeFigureOut">
              <a:rPr lang="en-US" smtClean="0"/>
              <a:t>1/17/14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84E2-C85B-8C48-A8BF-A1115BD5C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64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D8724-93D0-624C-8BE7-178255693821}" type="datetimeFigureOut">
              <a:rPr lang="en-US" smtClean="0"/>
              <a:t>1/17/14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84E2-C85B-8C48-A8BF-A1115BD5C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542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D8724-93D0-624C-8BE7-178255693821}" type="datetimeFigureOut">
              <a:rPr lang="en-US" smtClean="0"/>
              <a:t>1/17/14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84E2-C85B-8C48-A8BF-A1115BD5C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378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4E2D3-AD16-2442-8C38-CE79192CD4EE}" type="datetimeFigureOut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1/17/14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779153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rgbClr val="6563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6800000"/>
              </a:lightRig>
            </a:scene3d>
            <a:sp3d prstMaterial="softEdge"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4E2D3-AD16-2442-8C38-CE79192CD4EE}" type="datetimeFigureOut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1/17/14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DCC45-502A-E34B-82E9-06F50CC0A3E5}" type="slidenum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6994465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rgbClr val="6563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4E2D3-AD16-2442-8C38-CE79192CD4EE}" type="datetimeFigureOut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1/17/14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5DDCC45-502A-E34B-82E9-06F50CC0A3E5}" type="slidenum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18636121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4E2D3-AD16-2442-8C38-CE79192CD4EE}" type="datetimeFigureOut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1/17/14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DCC45-502A-E34B-82E9-06F50CC0A3E5}" type="slidenum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6573458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4E2D3-AD16-2442-8C38-CE79192CD4EE}" type="datetimeFigureOut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1/17/14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DCC45-502A-E34B-82E9-06F50CC0A3E5}" type="slidenum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25456363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rgbClr val="6563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4E2D3-AD16-2442-8C38-CE79192CD4EE}" type="datetimeFigureOut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1/17/14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DCC45-502A-E34B-82E9-06F50CC0A3E5}" type="slidenum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560999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rgbClr val="6563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4E2D3-AD16-2442-8C38-CE79192CD4EE}" type="datetimeFigureOut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1/17/14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DCC45-502A-E34B-82E9-06F50CC0A3E5}" type="slidenum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24443190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4E2D3-AD16-2442-8C38-CE79192CD4EE}" type="datetimeFigureOut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1/17/14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DCC45-502A-E34B-82E9-06F50CC0A3E5}" type="slidenum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3102050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D8724-93D0-624C-8BE7-178255693821}" type="datetimeFigureOut">
              <a:rPr lang="en-US" smtClean="0"/>
              <a:t>1/17/14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84E2-C85B-8C48-A8BF-A1115BD5C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0370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4E2D3-AD16-2442-8C38-CE79192CD4EE}" type="datetimeFigureOut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1/17/14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DCC45-502A-E34B-82E9-06F50CC0A3E5}" type="slidenum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41973711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4E2D3-AD16-2442-8C38-CE79192CD4EE}" type="datetimeFigureOut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1/17/14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DCC45-502A-E34B-82E9-06F50CC0A3E5}" type="slidenum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4568329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4E2D3-AD16-2442-8C38-CE79192CD4EE}" type="datetimeFigureOut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1/17/14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DCC45-502A-E34B-82E9-06F50CC0A3E5}" type="slidenum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679288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D8724-93D0-624C-8BE7-178255693821}" type="datetimeFigureOut">
              <a:rPr lang="en-US" smtClean="0"/>
              <a:t>1/17/14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84E2-C85B-8C48-A8BF-A1115BD5C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554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D8724-93D0-624C-8BE7-178255693821}" type="datetimeFigureOut">
              <a:rPr lang="en-US" smtClean="0"/>
              <a:t>1/17/14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84E2-C85B-8C48-A8BF-A1115BD5C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616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D8724-93D0-624C-8BE7-178255693821}" type="datetimeFigureOut">
              <a:rPr lang="en-US" smtClean="0"/>
              <a:t>1/17/14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84E2-C85B-8C48-A8BF-A1115BD5C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842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D8724-93D0-624C-8BE7-178255693821}" type="datetimeFigureOut">
              <a:rPr lang="en-US" smtClean="0"/>
              <a:t>1/17/14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84E2-C85B-8C48-A8BF-A1115BD5C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58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D8724-93D0-624C-8BE7-178255693821}" type="datetimeFigureOut">
              <a:rPr lang="en-US" smtClean="0"/>
              <a:t>1/17/14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84E2-C85B-8C48-A8BF-A1115BD5C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641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D8724-93D0-624C-8BE7-178255693821}" type="datetimeFigureOut">
              <a:rPr lang="en-US" smtClean="0"/>
              <a:t>1/17/14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84E2-C85B-8C48-A8BF-A1115BD5C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40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D8724-93D0-624C-8BE7-178255693821}" type="datetimeFigureOut">
              <a:rPr lang="en-US" smtClean="0"/>
              <a:t>1/17/14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184E2-C85B-8C48-A8BF-A1115BD5C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725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D8724-93D0-624C-8BE7-178255693821}" type="datetimeFigureOut">
              <a:rPr lang="en-US" smtClean="0"/>
              <a:t>1/17/14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1184E2-C85B-8C48-A8BF-A1115BD5C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71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794E2D3-AD16-2442-8C38-CE79192CD4EE}" type="datetimeFigureOut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1/17/14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5DDCC45-502A-E34B-82E9-06F50CC0A3E5}" type="slidenum">
              <a:rPr lang="en-US" smtClean="0">
                <a:solidFill>
                  <a:prstClr val="white">
                    <a:shade val="50000"/>
                  </a:prstClr>
                </a:solidFill>
                <a:latin typeface="Book Antiqua"/>
              </a:rPr>
              <a:pPr/>
              <a:t>‹#›</a:t>
            </a:fld>
            <a:endParaRPr lang="en-US">
              <a:solidFill>
                <a:prstClr val="white">
                  <a:shade val="50000"/>
                </a:prstClr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29049674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png"/><Relationship Id="rId12" Type="http://schemas.openxmlformats.org/officeDocument/2006/relationships/image" Target="../media/image15.png"/><Relationship Id="rId13" Type="http://schemas.openxmlformats.org/officeDocument/2006/relationships/image" Target="../media/image16.png"/><Relationship Id="rId14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0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png"/><Relationship Id="rId12" Type="http://schemas.openxmlformats.org/officeDocument/2006/relationships/image" Target="../media/image15.png"/><Relationship Id="rId13" Type="http://schemas.openxmlformats.org/officeDocument/2006/relationships/image" Target="../media/image16.png"/><Relationship Id="rId14" Type="http://schemas.openxmlformats.org/officeDocument/2006/relationships/image" Target="../media/image17.png"/><Relationship Id="rId15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0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png"/><Relationship Id="rId12" Type="http://schemas.openxmlformats.org/officeDocument/2006/relationships/image" Target="../media/image15.png"/><Relationship Id="rId13" Type="http://schemas.openxmlformats.org/officeDocument/2006/relationships/image" Target="../media/image16.png"/><Relationship Id="rId14" Type="http://schemas.openxmlformats.org/officeDocument/2006/relationships/image" Target="../media/image17.png"/><Relationship Id="rId15" Type="http://schemas.openxmlformats.org/officeDocument/2006/relationships/image" Target="../media/image18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0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png"/><Relationship Id="rId12" Type="http://schemas.openxmlformats.org/officeDocument/2006/relationships/image" Target="../media/image15.png"/><Relationship Id="rId13" Type="http://schemas.openxmlformats.org/officeDocument/2006/relationships/image" Target="../media/image16.png"/><Relationship Id="rId14" Type="http://schemas.openxmlformats.org/officeDocument/2006/relationships/image" Target="../media/image17.png"/><Relationship Id="rId15" Type="http://schemas.openxmlformats.org/officeDocument/2006/relationships/image" Target="../media/image18.png"/><Relationship Id="rId16" Type="http://schemas.openxmlformats.org/officeDocument/2006/relationships/image" Target="../media/image19.png"/><Relationship Id="rId17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0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0" Type="http://schemas.openxmlformats.org/officeDocument/2006/relationships/image" Target="../media/image6.png"/><Relationship Id="rId11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5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lantcollaborative.org" TargetMode="External"/><Relationship Id="rId4" Type="http://schemas.openxmlformats.org/officeDocument/2006/relationships/hyperlink" Target="https://www.xsede.org" TargetMode="External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7.xml"/><Relationship Id="rId3" Type="http://schemas.openxmlformats.org/officeDocument/2006/relationships/hyperlink" Target="http://weatherby.genetics.utah.edu/MAKER/wiki/index.php/Repeat_Library_Construction--Basic" TargetMode="Externa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8.xml"/><Relationship Id="rId3" Type="http://schemas.openxmlformats.org/officeDocument/2006/relationships/hyperlink" Target="http://shiulab.plantbiology.msu.edu/wiki/index.php/Protocol:Pseudogene" TargetMode="Externa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0.tif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31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4" Type="http://schemas.openxmlformats.org/officeDocument/2006/relationships/image" Target="../media/image29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32.tif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5.xml"/><Relationship Id="rId3" Type="http://schemas.openxmlformats.org/officeDocument/2006/relationships/hyperlink" Target="http://yandell-lab.org/software/maker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0" Type="http://schemas.openxmlformats.org/officeDocument/2006/relationships/image" Target="../media/image6.png"/><Relationship Id="rId11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png"/><Relationship Id="rId1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0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png"/><Relationship Id="rId12" Type="http://schemas.openxmlformats.org/officeDocument/2006/relationships/image" Target="../media/image15.png"/><Relationship Id="rId13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0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18840" y="2540129"/>
            <a:ext cx="6687925" cy="1399182"/>
          </a:xfrm>
        </p:spPr>
        <p:txBody>
          <a:bodyPr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/>
          </a:bodyPr>
          <a:lstStyle/>
          <a:p>
            <a:r>
              <a:rPr lang="en-US" sz="3600" b="1" cap="none" dirty="0" smtClean="0"/>
              <a:t>MAKER 2014</a:t>
            </a:r>
            <a:r>
              <a:rPr lang="en-US" sz="3600" cap="none" dirty="0"/>
              <a:t/>
            </a:r>
            <a:br>
              <a:rPr lang="en-US" sz="3600" cap="none" dirty="0"/>
            </a:br>
            <a:r>
              <a:rPr lang="en-US" sz="3600" cap="none" dirty="0" smtClean="0"/>
              <a:t>What It Is</a:t>
            </a:r>
            <a:br>
              <a:rPr lang="en-US" sz="3600" cap="none" dirty="0" smtClean="0"/>
            </a:br>
            <a:r>
              <a:rPr lang="en-US" sz="3600" cap="none" dirty="0" smtClean="0"/>
              <a:t>Where It’s Been</a:t>
            </a:r>
            <a:br>
              <a:rPr lang="en-US" sz="3600" cap="none" dirty="0" smtClean="0"/>
            </a:br>
            <a:r>
              <a:rPr lang="en-US" sz="3600" cap="none" dirty="0" smtClean="0"/>
              <a:t>Where It’s Going</a:t>
            </a:r>
            <a:endParaRPr lang="en-US" sz="3600" b="1" cap="none" dirty="0" smtClean="0"/>
          </a:p>
        </p:txBody>
      </p:sp>
      <p:pic>
        <p:nvPicPr>
          <p:cNvPr id="5" name="Picture 4" descr="MAKER_logo_256x25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197" y="1504464"/>
            <a:ext cx="2071329" cy="2071329"/>
          </a:xfrm>
          <a:prstGeom prst="rect">
            <a:avLst/>
          </a:prstGeom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0" y="5608002"/>
            <a:ext cx="4012113" cy="124999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/>
              <a:t>Daniel Ence</a:t>
            </a:r>
          </a:p>
          <a:p>
            <a:r>
              <a:rPr lang="en-US" sz="2000" dirty="0" smtClean="0"/>
              <a:t>Yandell </a:t>
            </a:r>
            <a:r>
              <a:rPr lang="en-US" sz="2000" dirty="0"/>
              <a:t>Lab</a:t>
            </a:r>
          </a:p>
          <a:p>
            <a:r>
              <a:rPr lang="en-US" sz="2000" dirty="0" smtClean="0"/>
              <a:t>University </a:t>
            </a:r>
            <a:r>
              <a:rPr lang="en-US" sz="2000" dirty="0"/>
              <a:t>of Utah</a:t>
            </a:r>
          </a:p>
        </p:txBody>
      </p:sp>
    </p:spTree>
    <p:extLst>
      <p:ext uri="{BB962C8B-B14F-4D97-AF65-F5344CB8AC3E}">
        <p14:creationId xmlns:p14="http://schemas.microsoft.com/office/powerpoint/2010/main" val="3877507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457200" y="1417638"/>
            <a:ext cx="8229600" cy="5071569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Genome Project Overview</a:t>
            </a:r>
          </a:p>
        </p:txBody>
      </p:sp>
      <p:pic>
        <p:nvPicPr>
          <p:cNvPr id="7373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0070" y="2824163"/>
            <a:ext cx="1206500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33986" y="2824163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1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33986" y="4674994"/>
            <a:ext cx="185162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2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96784" y="5562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3" name="Picture 1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96784" y="4724400"/>
            <a:ext cx="8382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4" name="Picture 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87384" y="56388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5" name="Picture 1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11184" y="4724400"/>
            <a:ext cx="9144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46" name="Rectangle 18"/>
          <p:cNvSpPr>
            <a:spLocks noChangeArrowheads="1"/>
          </p:cNvSpPr>
          <p:nvPr/>
        </p:nvSpPr>
        <p:spPr bwMode="auto">
          <a:xfrm>
            <a:off x="3429000" y="3962400"/>
            <a:ext cx="19812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Courier" charset="0"/>
              </a:rPr>
              <a:t>&gt;Smg5</a:t>
            </a:r>
          </a:p>
          <a:p>
            <a:r>
              <a:rPr lang="en-US" sz="800" dirty="0">
                <a:solidFill>
                  <a:schemeClr val="bg1"/>
                </a:solidFill>
                <a:latin typeface="Courier" charset="0"/>
              </a:rPr>
              <a:t>MEVTFSSGGSSNASSECAIDGGTNRCRGLEPNNGTCILSQEVKDLYRSLYTASKQLDDAKRNVQSVGQLFQHEIEEKRSLLVQLCKQIIFKDYQSVGKKVREVMWRRGYYEFIAFV</a:t>
            </a: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3400" y="2074863"/>
            <a:ext cx="20828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38200" y="472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840264" y="4267200"/>
            <a:ext cx="11960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SUCCESS</a:t>
            </a:r>
          </a:p>
        </p:txBody>
      </p:sp>
      <p:sp>
        <p:nvSpPr>
          <p:cNvPr id="21" name="Right Arrow 20"/>
          <p:cNvSpPr/>
          <p:nvPr/>
        </p:nvSpPr>
        <p:spPr>
          <a:xfrm>
            <a:off x="2665444" y="2950345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ight Arrow 24"/>
          <p:cNvSpPr/>
          <p:nvPr/>
        </p:nvSpPr>
        <p:spPr>
          <a:xfrm>
            <a:off x="5279792" y="2950345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ight Arrow 25"/>
          <p:cNvSpPr/>
          <p:nvPr/>
        </p:nvSpPr>
        <p:spPr>
          <a:xfrm rot="5400000">
            <a:off x="6816802" y="3725014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ight Arrow 26"/>
          <p:cNvSpPr/>
          <p:nvPr/>
        </p:nvSpPr>
        <p:spPr>
          <a:xfrm rot="10800000">
            <a:off x="5279792" y="5332302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ight Arrow 27"/>
          <p:cNvSpPr/>
          <p:nvPr/>
        </p:nvSpPr>
        <p:spPr>
          <a:xfrm rot="10800000">
            <a:off x="2186014" y="5332302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0056241" y="3708737"/>
            <a:ext cx="2664615" cy="203132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6331579" y="1934682"/>
            <a:ext cx="2664615" cy="203132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0" name="Picture 29" descr="400px-MAKERLogo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557" y="2404826"/>
            <a:ext cx="2583637" cy="856761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6413213" y="5124666"/>
            <a:ext cx="245495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32" name="Picture 31" descr="250px-ChadoLogo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986" y="5265305"/>
            <a:ext cx="2257554" cy="505692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2881478" y="3887988"/>
            <a:ext cx="3178705" cy="230832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34" name="Picture 33" descr="250px-GBrowseLogo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183" y="5294513"/>
            <a:ext cx="3175000" cy="74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788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457200" y="1417638"/>
            <a:ext cx="8229600" cy="5071569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Genome Project Overview</a:t>
            </a:r>
          </a:p>
        </p:txBody>
      </p:sp>
      <p:pic>
        <p:nvPicPr>
          <p:cNvPr id="7373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0070" y="2824163"/>
            <a:ext cx="1206500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33986" y="2824163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1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33986" y="4674994"/>
            <a:ext cx="185162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2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96784" y="5562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3" name="Picture 1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96784" y="4724400"/>
            <a:ext cx="8382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4" name="Picture 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87384" y="56388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5" name="Picture 1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11184" y="4724400"/>
            <a:ext cx="9144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46" name="Rectangle 18"/>
          <p:cNvSpPr>
            <a:spLocks noChangeArrowheads="1"/>
          </p:cNvSpPr>
          <p:nvPr/>
        </p:nvSpPr>
        <p:spPr bwMode="auto">
          <a:xfrm>
            <a:off x="3429000" y="3962400"/>
            <a:ext cx="19812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Courier" charset="0"/>
              </a:rPr>
              <a:t>&gt;Smg5</a:t>
            </a:r>
          </a:p>
          <a:p>
            <a:r>
              <a:rPr lang="en-US" sz="800" dirty="0">
                <a:solidFill>
                  <a:schemeClr val="bg1"/>
                </a:solidFill>
                <a:latin typeface="Courier" charset="0"/>
              </a:rPr>
              <a:t>MEVTFSSGGSSNASSECAIDGGTNRCRGLEPNNGTCILSQEVKDLYRSLYTASKQLDDAKRNVQSVGQLFQHEIEEKRSLLVQLCKQIIFKDYQSVGKKVREVMWRRGYYEFIAFV</a:t>
            </a: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3400" y="2074863"/>
            <a:ext cx="20828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38200" y="472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840264" y="4267200"/>
            <a:ext cx="11960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SUCCESS</a:t>
            </a:r>
          </a:p>
        </p:txBody>
      </p:sp>
      <p:sp>
        <p:nvSpPr>
          <p:cNvPr id="21" name="Right Arrow 20"/>
          <p:cNvSpPr/>
          <p:nvPr/>
        </p:nvSpPr>
        <p:spPr>
          <a:xfrm>
            <a:off x="2665444" y="2950345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ight Arrow 24"/>
          <p:cNvSpPr/>
          <p:nvPr/>
        </p:nvSpPr>
        <p:spPr>
          <a:xfrm>
            <a:off x="5279792" y="2950345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ight Arrow 25"/>
          <p:cNvSpPr/>
          <p:nvPr/>
        </p:nvSpPr>
        <p:spPr>
          <a:xfrm rot="5400000">
            <a:off x="6816802" y="3725014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ight Arrow 26"/>
          <p:cNvSpPr/>
          <p:nvPr/>
        </p:nvSpPr>
        <p:spPr>
          <a:xfrm rot="10800000">
            <a:off x="5279792" y="5332302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ight Arrow 27"/>
          <p:cNvSpPr/>
          <p:nvPr/>
        </p:nvSpPr>
        <p:spPr>
          <a:xfrm rot="10800000">
            <a:off x="2186014" y="5332302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0056241" y="3708737"/>
            <a:ext cx="2664615" cy="203132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6331579" y="1934682"/>
            <a:ext cx="2664615" cy="203132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0" name="Picture 29" descr="400px-MAKERLogo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557" y="2404826"/>
            <a:ext cx="2583637" cy="856761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6413213" y="5124666"/>
            <a:ext cx="245495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32" name="Picture 31" descr="250px-ChadoLogo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986" y="5265305"/>
            <a:ext cx="2257554" cy="505692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2881478" y="3887988"/>
            <a:ext cx="3178705" cy="230832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34" name="Picture 33" descr="250px-GBrowseLogo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183" y="5294513"/>
            <a:ext cx="3175000" cy="749300"/>
          </a:xfrm>
          <a:prstGeom prst="rect">
            <a:avLst/>
          </a:prstGeom>
        </p:spPr>
      </p:pic>
      <p:pic>
        <p:nvPicPr>
          <p:cNvPr id="35" name="Picture 34" descr="250px-JBrowseLogo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478" y="4819650"/>
            <a:ext cx="3175000" cy="69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714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457200" y="1417638"/>
            <a:ext cx="8229600" cy="5071569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Genome Project Overview</a:t>
            </a:r>
          </a:p>
        </p:txBody>
      </p:sp>
      <p:pic>
        <p:nvPicPr>
          <p:cNvPr id="7373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0070" y="2824163"/>
            <a:ext cx="1206500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33986" y="2824163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1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33986" y="4674994"/>
            <a:ext cx="185162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2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96784" y="5562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3" name="Picture 1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96784" y="4724400"/>
            <a:ext cx="8382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4" name="Picture 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87384" y="56388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5" name="Picture 1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11184" y="4724400"/>
            <a:ext cx="9144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46" name="Rectangle 18"/>
          <p:cNvSpPr>
            <a:spLocks noChangeArrowheads="1"/>
          </p:cNvSpPr>
          <p:nvPr/>
        </p:nvSpPr>
        <p:spPr bwMode="auto">
          <a:xfrm>
            <a:off x="3429000" y="3962400"/>
            <a:ext cx="19812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Courier" charset="0"/>
              </a:rPr>
              <a:t>&gt;Smg5</a:t>
            </a:r>
          </a:p>
          <a:p>
            <a:r>
              <a:rPr lang="en-US" sz="800" dirty="0">
                <a:solidFill>
                  <a:schemeClr val="bg1"/>
                </a:solidFill>
                <a:latin typeface="Courier" charset="0"/>
              </a:rPr>
              <a:t>MEVTFSSGGSSNASSECAIDGGTNRCRGLEPNNGTCILSQEVKDLYRSLYTASKQLDDAKRNVQSVGQLFQHEIEEKRSLLVQLCKQIIFKDYQSVGKKVREVMWRRGYYEFIAFV</a:t>
            </a: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3400" y="2074863"/>
            <a:ext cx="20828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38200" y="472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840264" y="4267200"/>
            <a:ext cx="11960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SUCCESS</a:t>
            </a:r>
          </a:p>
        </p:txBody>
      </p:sp>
      <p:sp>
        <p:nvSpPr>
          <p:cNvPr id="21" name="Right Arrow 20"/>
          <p:cNvSpPr/>
          <p:nvPr/>
        </p:nvSpPr>
        <p:spPr>
          <a:xfrm>
            <a:off x="2665444" y="2950345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ight Arrow 24"/>
          <p:cNvSpPr/>
          <p:nvPr/>
        </p:nvSpPr>
        <p:spPr>
          <a:xfrm>
            <a:off x="5279792" y="2950345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ight Arrow 25"/>
          <p:cNvSpPr/>
          <p:nvPr/>
        </p:nvSpPr>
        <p:spPr>
          <a:xfrm rot="5400000">
            <a:off x="6816802" y="3725014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ight Arrow 26"/>
          <p:cNvSpPr/>
          <p:nvPr/>
        </p:nvSpPr>
        <p:spPr>
          <a:xfrm rot="10800000">
            <a:off x="5279792" y="5332302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ight Arrow 27"/>
          <p:cNvSpPr/>
          <p:nvPr/>
        </p:nvSpPr>
        <p:spPr>
          <a:xfrm rot="10800000">
            <a:off x="2186014" y="5332302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0056241" y="3708737"/>
            <a:ext cx="2664615" cy="203132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6331579" y="1934682"/>
            <a:ext cx="2664615" cy="203132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0" name="Picture 29" descr="400px-MAKERLogo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557" y="2404826"/>
            <a:ext cx="2583637" cy="856761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6413213" y="5124666"/>
            <a:ext cx="245495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32" name="Picture 31" descr="250px-ChadoLogo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986" y="5265305"/>
            <a:ext cx="2257554" cy="505692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2881478" y="3887988"/>
            <a:ext cx="3178705" cy="230832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34" name="Picture 33" descr="250px-GBrowseLogo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183" y="5294513"/>
            <a:ext cx="3175000" cy="749300"/>
          </a:xfrm>
          <a:prstGeom prst="rect">
            <a:avLst/>
          </a:prstGeom>
        </p:spPr>
      </p:pic>
      <p:pic>
        <p:nvPicPr>
          <p:cNvPr id="35" name="Picture 34" descr="250px-JBrowseLogo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478" y="4819650"/>
            <a:ext cx="3175000" cy="698500"/>
          </a:xfrm>
          <a:prstGeom prst="rect">
            <a:avLst/>
          </a:prstGeom>
        </p:spPr>
      </p:pic>
      <p:pic>
        <p:nvPicPr>
          <p:cNvPr id="36" name="Picture 35" descr="250px-WebApolloLogo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696" y="3966007"/>
            <a:ext cx="317500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816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457200" y="1417638"/>
            <a:ext cx="8229600" cy="5071569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Genome Project Overview</a:t>
            </a:r>
          </a:p>
        </p:txBody>
      </p:sp>
      <p:pic>
        <p:nvPicPr>
          <p:cNvPr id="7373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0070" y="2824163"/>
            <a:ext cx="1206500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33986" y="2824163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1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33986" y="4674994"/>
            <a:ext cx="185162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2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96784" y="5562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3" name="Picture 1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96784" y="4724400"/>
            <a:ext cx="8382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4" name="Picture 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87384" y="56388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5" name="Picture 1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11184" y="4724400"/>
            <a:ext cx="9144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46" name="Rectangle 18"/>
          <p:cNvSpPr>
            <a:spLocks noChangeArrowheads="1"/>
          </p:cNvSpPr>
          <p:nvPr/>
        </p:nvSpPr>
        <p:spPr bwMode="auto">
          <a:xfrm>
            <a:off x="3429000" y="3962400"/>
            <a:ext cx="19812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Courier" charset="0"/>
              </a:rPr>
              <a:t>&gt;Smg5</a:t>
            </a:r>
          </a:p>
          <a:p>
            <a:r>
              <a:rPr lang="en-US" sz="800" dirty="0">
                <a:solidFill>
                  <a:schemeClr val="bg1"/>
                </a:solidFill>
                <a:latin typeface="Courier" charset="0"/>
              </a:rPr>
              <a:t>MEVTFSSGGSSNASSECAIDGGTNRCRGLEPNNGTCILSQEVKDLYRSLYTASKQLDDAKRNVQSVGQLFQHEIEEKRSLLVQLCKQIIFKDYQSVGKKVREVMWRRGYYEFIAFV</a:t>
            </a: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3400" y="2074863"/>
            <a:ext cx="20828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38200" y="472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840264" y="4267200"/>
            <a:ext cx="11960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SUCCESS</a:t>
            </a:r>
          </a:p>
        </p:txBody>
      </p:sp>
      <p:sp>
        <p:nvSpPr>
          <p:cNvPr id="21" name="Right Arrow 20"/>
          <p:cNvSpPr/>
          <p:nvPr/>
        </p:nvSpPr>
        <p:spPr>
          <a:xfrm>
            <a:off x="2665444" y="2950345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ight Arrow 24"/>
          <p:cNvSpPr/>
          <p:nvPr/>
        </p:nvSpPr>
        <p:spPr>
          <a:xfrm>
            <a:off x="5279792" y="2950345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ight Arrow 25"/>
          <p:cNvSpPr/>
          <p:nvPr/>
        </p:nvSpPr>
        <p:spPr>
          <a:xfrm rot="5400000">
            <a:off x="6816802" y="3725014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ight Arrow 26"/>
          <p:cNvSpPr/>
          <p:nvPr/>
        </p:nvSpPr>
        <p:spPr>
          <a:xfrm rot="10800000">
            <a:off x="5279792" y="5332302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ight Arrow 27"/>
          <p:cNvSpPr/>
          <p:nvPr/>
        </p:nvSpPr>
        <p:spPr>
          <a:xfrm rot="10800000">
            <a:off x="2186014" y="5332302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0056241" y="3708737"/>
            <a:ext cx="2664615" cy="203132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6331579" y="1934682"/>
            <a:ext cx="2664615" cy="203132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0" name="Picture 29" descr="400px-MAKERLogo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557" y="2404826"/>
            <a:ext cx="2583637" cy="856761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6413213" y="5124666"/>
            <a:ext cx="245495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32" name="Picture 31" descr="250px-ChadoLogo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986" y="5265305"/>
            <a:ext cx="2257554" cy="505692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2881478" y="3887988"/>
            <a:ext cx="3178705" cy="230832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34" name="Picture 33" descr="250px-GBrowseLogo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183" y="5294513"/>
            <a:ext cx="3175000" cy="749300"/>
          </a:xfrm>
          <a:prstGeom prst="rect">
            <a:avLst/>
          </a:prstGeom>
        </p:spPr>
      </p:pic>
      <p:pic>
        <p:nvPicPr>
          <p:cNvPr id="35" name="Picture 34" descr="250px-JBrowseLogo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478" y="4819650"/>
            <a:ext cx="3175000" cy="698500"/>
          </a:xfrm>
          <a:prstGeom prst="rect">
            <a:avLst/>
          </a:prstGeom>
        </p:spPr>
      </p:pic>
      <p:pic>
        <p:nvPicPr>
          <p:cNvPr id="36" name="Picture 35" descr="250px-WebApolloLogo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696" y="3966007"/>
            <a:ext cx="3175000" cy="876300"/>
          </a:xfrm>
          <a:prstGeom prst="rect">
            <a:avLst/>
          </a:prstGeom>
        </p:spPr>
      </p:pic>
      <p:pic>
        <p:nvPicPr>
          <p:cNvPr id="37" name="Picture 36" descr="250px-TripalLogo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500" y="3175431"/>
            <a:ext cx="31750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399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457200" y="1417638"/>
            <a:ext cx="8229600" cy="5071569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Book Antiqua"/>
            </a:endParaRP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Genome Project Overview</a:t>
            </a:r>
          </a:p>
        </p:txBody>
      </p:sp>
      <p:pic>
        <p:nvPicPr>
          <p:cNvPr id="7373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0070" y="2824163"/>
            <a:ext cx="1206500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33986" y="2824163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1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33986" y="4674994"/>
            <a:ext cx="185162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2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96784" y="5562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3" name="Picture 1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96784" y="4724400"/>
            <a:ext cx="8382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4" name="Picture 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87384" y="56388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5" name="Picture 1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11184" y="4724400"/>
            <a:ext cx="9144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46" name="Rectangle 18"/>
          <p:cNvSpPr>
            <a:spLocks noChangeArrowheads="1"/>
          </p:cNvSpPr>
          <p:nvPr/>
        </p:nvSpPr>
        <p:spPr bwMode="auto">
          <a:xfrm>
            <a:off x="3429000" y="3962400"/>
            <a:ext cx="19812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solidFill>
                  <a:prstClr val="black"/>
                </a:solidFill>
                <a:latin typeface="Courier" charset="0"/>
              </a:rPr>
              <a:t>&gt;Smg5</a:t>
            </a:r>
          </a:p>
          <a:p>
            <a:r>
              <a:rPr lang="en-US" sz="800" dirty="0">
                <a:solidFill>
                  <a:prstClr val="black"/>
                </a:solidFill>
                <a:latin typeface="Courier" charset="0"/>
              </a:rPr>
              <a:t>MEVTFSSGGSSNASSECAIDGGTNRCRGLEPNNGTCILSQEVKDLYRSLYTASKQLDDAKRNVQSVGQLFQHEIEEKRSLLVQLCKQIIFKDYQSVGKKVREVMWRRGYYEFIAFV</a:t>
            </a: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3400" y="2074863"/>
            <a:ext cx="20828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ight Arrow 20"/>
          <p:cNvSpPr/>
          <p:nvPr/>
        </p:nvSpPr>
        <p:spPr>
          <a:xfrm>
            <a:off x="2665444" y="2950345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Book Antiqua"/>
            </a:endParaRPr>
          </a:p>
        </p:txBody>
      </p:sp>
      <p:sp>
        <p:nvSpPr>
          <p:cNvPr id="25" name="Right Arrow 24"/>
          <p:cNvSpPr/>
          <p:nvPr/>
        </p:nvSpPr>
        <p:spPr>
          <a:xfrm>
            <a:off x="5279792" y="2950345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Book Antiqua"/>
            </a:endParaRPr>
          </a:p>
        </p:txBody>
      </p:sp>
      <p:sp>
        <p:nvSpPr>
          <p:cNvPr id="26" name="Right Arrow 25"/>
          <p:cNvSpPr/>
          <p:nvPr/>
        </p:nvSpPr>
        <p:spPr>
          <a:xfrm rot="5400000">
            <a:off x="6816802" y="3725014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Book Antiqua"/>
            </a:endParaRPr>
          </a:p>
        </p:txBody>
      </p:sp>
      <p:sp>
        <p:nvSpPr>
          <p:cNvPr id="27" name="Right Arrow 26"/>
          <p:cNvSpPr/>
          <p:nvPr/>
        </p:nvSpPr>
        <p:spPr>
          <a:xfrm rot="10800000">
            <a:off x="5279792" y="5332302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Book Antiqua"/>
            </a:endParaRPr>
          </a:p>
        </p:txBody>
      </p:sp>
      <p:sp>
        <p:nvSpPr>
          <p:cNvPr id="28" name="Right Arrow 27"/>
          <p:cNvSpPr/>
          <p:nvPr/>
        </p:nvSpPr>
        <p:spPr>
          <a:xfrm rot="10800000">
            <a:off x="2186014" y="5332302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Book Antiqua"/>
            </a:endParaRPr>
          </a:p>
        </p:txBody>
      </p:sp>
      <p:pic>
        <p:nvPicPr>
          <p:cNvPr id="22" name="Picture 2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33400" y="4351576"/>
            <a:ext cx="1572479" cy="1583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2133600" y="3048000"/>
            <a:ext cx="5354638" cy="646331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latin typeface="Book Antiqua"/>
              </a:rPr>
              <a:t>Incorrect annotations poison every experiment that uses them!!</a:t>
            </a:r>
          </a:p>
        </p:txBody>
      </p:sp>
    </p:spTree>
    <p:extLst>
      <p:ext uri="{BB962C8B-B14F-4D97-AF65-F5344CB8AC3E}">
        <p14:creationId xmlns:p14="http://schemas.microsoft.com/office/powerpoint/2010/main" val="305328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hesi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134"/>
            <a:ext cx="9144000" cy="6858000"/>
          </a:xfrm>
          <a:prstGeom prst="rect">
            <a:avLst/>
          </a:prstGeom>
        </p:spPr>
      </p:pic>
      <p:pic>
        <p:nvPicPr>
          <p:cNvPr id="8" name="Picture 7" descr="MAKER_logo_256x25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2100" y="320612"/>
            <a:ext cx="2071329" cy="2071329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670764" y="1083737"/>
            <a:ext cx="5016035" cy="977114"/>
          </a:xfrm>
        </p:spPr>
        <p:txBody>
          <a:bodyPr/>
          <a:lstStyle/>
          <a:p>
            <a:r>
              <a:rPr lang="en-US" sz="6600" dirty="0" smtClean="0"/>
              <a:t>MAKER</a:t>
            </a:r>
            <a:endParaRPr lang="en-US" sz="6600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n annotation pipeline and genome-database management tool for “next-generation” genome projects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766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hesi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134"/>
            <a:ext cx="9144000" cy="6858000"/>
          </a:xfrm>
          <a:prstGeom prst="rect">
            <a:avLst/>
          </a:prstGeom>
        </p:spPr>
      </p:pic>
      <p:pic>
        <p:nvPicPr>
          <p:cNvPr id="8" name="Picture 7" descr="MAKER_logo_256x25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2100" y="320612"/>
            <a:ext cx="2071329" cy="2071329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670764" y="1083737"/>
            <a:ext cx="5016035" cy="977114"/>
          </a:xfrm>
        </p:spPr>
        <p:txBody>
          <a:bodyPr/>
          <a:lstStyle/>
          <a:p>
            <a:r>
              <a:rPr lang="en-US" sz="6600" dirty="0" smtClean="0"/>
              <a:t>MAKER</a:t>
            </a:r>
            <a:endParaRPr lang="en-US" sz="6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632580"/>
              </p:ext>
            </p:extLst>
          </p:nvPr>
        </p:nvGraphicFramePr>
        <p:xfrm>
          <a:off x="457200" y="2299874"/>
          <a:ext cx="8263095" cy="501114"/>
        </p:xfrm>
        <a:graphic>
          <a:graphicData uri="http://schemas.openxmlformats.org/drawingml/2006/table">
            <a:tbl>
              <a:tblPr/>
              <a:tblGrid>
                <a:gridCol w="1949212"/>
                <a:gridCol w="6313883"/>
              </a:tblGrid>
              <a:tr h="37038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Verdana"/>
                        </a:rPr>
                        <a:t>User Requirements</a:t>
                      </a:r>
                      <a:r>
                        <a:rPr lang="en-US" sz="1600" b="1" i="0" u="none" strike="noStrike" dirty="0" smtClean="0">
                          <a:solidFill>
                            <a:schemeClr val="bg1"/>
                          </a:solidFill>
                          <a:latin typeface="Verdana"/>
                        </a:rPr>
                        <a:t>: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latin typeface="Verdana"/>
                      </a:endParaRPr>
                    </a:p>
                  </a:txBody>
                  <a:tcPr marL="13434" marR="13434" marT="134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Verdana"/>
                        </a:rPr>
                        <a:t>Can be run by a single individual with little bioinformatics experience</a:t>
                      </a:r>
                    </a:p>
                  </a:txBody>
                  <a:tcPr marL="13434" marR="13434" marT="134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08716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hesi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134"/>
            <a:ext cx="9144000" cy="6858000"/>
          </a:xfrm>
          <a:prstGeom prst="rect">
            <a:avLst/>
          </a:prstGeom>
        </p:spPr>
      </p:pic>
      <p:pic>
        <p:nvPicPr>
          <p:cNvPr id="8" name="Picture 7" descr="MAKER_logo_256x25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2100" y="320612"/>
            <a:ext cx="2071329" cy="2071329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670764" y="1083737"/>
            <a:ext cx="5016035" cy="977114"/>
          </a:xfrm>
        </p:spPr>
        <p:txBody>
          <a:bodyPr/>
          <a:lstStyle/>
          <a:p>
            <a:r>
              <a:rPr lang="en-US" sz="6600" dirty="0" smtClean="0"/>
              <a:t>MAKER</a:t>
            </a:r>
            <a:endParaRPr lang="en-US" sz="66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84756"/>
              </p:ext>
            </p:extLst>
          </p:nvPr>
        </p:nvGraphicFramePr>
        <p:xfrm>
          <a:off x="457200" y="2299874"/>
          <a:ext cx="8263095" cy="1002228"/>
        </p:xfrm>
        <a:graphic>
          <a:graphicData uri="http://schemas.openxmlformats.org/drawingml/2006/table">
            <a:tbl>
              <a:tblPr/>
              <a:tblGrid>
                <a:gridCol w="1949212"/>
                <a:gridCol w="6313883"/>
              </a:tblGrid>
              <a:tr h="37038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Verdana"/>
                        </a:rPr>
                        <a:t>User Requirements</a:t>
                      </a:r>
                      <a:r>
                        <a:rPr lang="en-US" sz="1600" b="1" i="0" u="none" strike="noStrike" dirty="0" smtClean="0">
                          <a:solidFill>
                            <a:schemeClr val="bg1"/>
                          </a:solidFill>
                          <a:latin typeface="Verdana"/>
                        </a:rPr>
                        <a:t>: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latin typeface="Verdana"/>
                      </a:endParaRPr>
                    </a:p>
                  </a:txBody>
                  <a:tcPr marL="13434" marR="13434" marT="134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Verdana"/>
                        </a:rPr>
                        <a:t>Can be run by a single individual with little bioinformatics experience</a:t>
                      </a:r>
                    </a:p>
                  </a:txBody>
                  <a:tcPr marL="13434" marR="13434" marT="134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44876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chemeClr val="bg1"/>
                          </a:solidFill>
                          <a:latin typeface="Verdana"/>
                        </a:rPr>
                        <a:t>System Requirements:</a:t>
                      </a:r>
                    </a:p>
                  </a:txBody>
                  <a:tcPr marL="13434" marR="13434" marT="134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bg1"/>
                          </a:solidFill>
                          <a:latin typeface="Verdana"/>
                        </a:rPr>
                        <a:t>Can run on Linux or Mac OS X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/>
                          </a:solidFill>
                          <a:latin typeface="Verdana"/>
                        </a:rPr>
                        <a:t> based systems</a:t>
                      </a:r>
                      <a:endParaRPr lang="en-US" sz="1600" b="0" i="0" u="none" strike="noStrike" dirty="0">
                        <a:solidFill>
                          <a:schemeClr val="bg1"/>
                        </a:solidFill>
                        <a:latin typeface="Verdana"/>
                      </a:endParaRPr>
                    </a:p>
                  </a:txBody>
                  <a:tcPr marL="13434" marR="13434" marT="134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9197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hesi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134"/>
            <a:ext cx="9144000" cy="6858000"/>
          </a:xfrm>
          <a:prstGeom prst="rect">
            <a:avLst/>
          </a:prstGeom>
        </p:spPr>
      </p:pic>
      <p:pic>
        <p:nvPicPr>
          <p:cNvPr id="8" name="Picture 7" descr="MAKER_logo_256x25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2100" y="320612"/>
            <a:ext cx="2071329" cy="2071329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670764" y="1083737"/>
            <a:ext cx="5016035" cy="977114"/>
          </a:xfrm>
        </p:spPr>
        <p:txBody>
          <a:bodyPr/>
          <a:lstStyle/>
          <a:p>
            <a:r>
              <a:rPr lang="en-US" sz="6600" dirty="0" smtClean="0"/>
              <a:t>MAKER</a:t>
            </a:r>
            <a:endParaRPr lang="en-US" sz="660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676694"/>
              </p:ext>
            </p:extLst>
          </p:nvPr>
        </p:nvGraphicFramePr>
        <p:xfrm>
          <a:off x="457200" y="2299874"/>
          <a:ext cx="8263095" cy="1503342"/>
        </p:xfrm>
        <a:graphic>
          <a:graphicData uri="http://schemas.openxmlformats.org/drawingml/2006/table">
            <a:tbl>
              <a:tblPr/>
              <a:tblGrid>
                <a:gridCol w="1949212"/>
                <a:gridCol w="6313883"/>
              </a:tblGrid>
              <a:tr h="37038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Verdana"/>
                        </a:rPr>
                        <a:t>User Requirements</a:t>
                      </a:r>
                      <a:r>
                        <a:rPr lang="en-US" sz="1600" b="1" i="0" u="none" strike="noStrike" dirty="0" smtClean="0">
                          <a:solidFill>
                            <a:schemeClr val="bg1"/>
                          </a:solidFill>
                          <a:latin typeface="Verdana"/>
                        </a:rPr>
                        <a:t>: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latin typeface="Verdana"/>
                      </a:endParaRPr>
                    </a:p>
                  </a:txBody>
                  <a:tcPr marL="13434" marR="13434" marT="134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Verdana"/>
                        </a:rPr>
                        <a:t>Can be run by a single individual with little bioinformatics experience</a:t>
                      </a:r>
                    </a:p>
                  </a:txBody>
                  <a:tcPr marL="13434" marR="13434" marT="134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44876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chemeClr val="bg1"/>
                          </a:solidFill>
                          <a:latin typeface="Verdana"/>
                        </a:rPr>
                        <a:t>System Requirements:</a:t>
                      </a:r>
                    </a:p>
                  </a:txBody>
                  <a:tcPr marL="13434" marR="13434" marT="134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bg1"/>
                          </a:solidFill>
                          <a:latin typeface="Verdana"/>
                        </a:rPr>
                        <a:t>Can run on Linux or Mac OS X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/>
                          </a:solidFill>
                          <a:latin typeface="Verdana"/>
                        </a:rPr>
                        <a:t> based systems</a:t>
                      </a:r>
                      <a:endParaRPr lang="en-US" sz="1600" b="0" i="0" u="none" strike="noStrike" dirty="0">
                        <a:solidFill>
                          <a:schemeClr val="bg1"/>
                        </a:solidFill>
                        <a:latin typeface="Verdana"/>
                      </a:endParaRPr>
                    </a:p>
                  </a:txBody>
                  <a:tcPr marL="13434" marR="13434" marT="134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7038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Verdana"/>
                        </a:rPr>
                        <a:t>Program Output:</a:t>
                      </a:r>
                    </a:p>
                  </a:txBody>
                  <a:tcPr marL="13434" marR="13434" marT="134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Verdana"/>
                        </a:rPr>
                        <a:t>Output is compatible with popular annotation tools like </a:t>
                      </a:r>
                      <a:r>
                        <a:rPr lang="en-US" sz="1600" b="0" i="0" u="none" strike="noStrike" dirty="0" smtClean="0">
                          <a:solidFill>
                            <a:schemeClr val="bg1"/>
                          </a:solidFill>
                          <a:latin typeface="Verdana"/>
                        </a:rPr>
                        <a:t>Web-Apollo </a:t>
                      </a:r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Verdana"/>
                        </a:rPr>
                        <a:t>and </a:t>
                      </a:r>
                      <a:r>
                        <a:rPr lang="en-US" sz="1600" b="0" i="0" u="none" strike="noStrike" dirty="0" err="1" smtClean="0">
                          <a:solidFill>
                            <a:schemeClr val="bg1"/>
                          </a:solidFill>
                          <a:latin typeface="Verdana"/>
                        </a:rPr>
                        <a:t>JBrowse</a:t>
                      </a:r>
                      <a:endParaRPr lang="en-US" sz="1600" b="0" i="0" u="none" strike="noStrike" dirty="0">
                        <a:solidFill>
                          <a:schemeClr val="bg1"/>
                        </a:solidFill>
                        <a:latin typeface="Verdana"/>
                      </a:endParaRPr>
                    </a:p>
                  </a:txBody>
                  <a:tcPr marL="13434" marR="13434" marT="134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263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hesi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134"/>
            <a:ext cx="9144000" cy="6858000"/>
          </a:xfrm>
          <a:prstGeom prst="rect">
            <a:avLst/>
          </a:prstGeom>
        </p:spPr>
      </p:pic>
      <p:pic>
        <p:nvPicPr>
          <p:cNvPr id="8" name="Picture 7" descr="MAKER_logo_256x25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2100" y="320612"/>
            <a:ext cx="2071329" cy="2071329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3670764" y="1083737"/>
            <a:ext cx="5016035" cy="977114"/>
          </a:xfrm>
        </p:spPr>
        <p:txBody>
          <a:bodyPr/>
          <a:lstStyle/>
          <a:p>
            <a:r>
              <a:rPr lang="en-US" sz="6600" dirty="0" smtClean="0"/>
              <a:t>MAKER</a:t>
            </a:r>
            <a:endParaRPr lang="en-US" sz="66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516458"/>
              </p:ext>
            </p:extLst>
          </p:nvPr>
        </p:nvGraphicFramePr>
        <p:xfrm>
          <a:off x="457200" y="2299874"/>
          <a:ext cx="8263095" cy="1873727"/>
        </p:xfrm>
        <a:graphic>
          <a:graphicData uri="http://schemas.openxmlformats.org/drawingml/2006/table">
            <a:tbl>
              <a:tblPr/>
              <a:tblGrid>
                <a:gridCol w="1949212"/>
                <a:gridCol w="6313883"/>
              </a:tblGrid>
              <a:tr h="37038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Verdana"/>
                        </a:rPr>
                        <a:t>User Requirements</a:t>
                      </a:r>
                      <a:r>
                        <a:rPr lang="en-US" sz="1600" b="1" i="0" u="none" strike="noStrike" dirty="0" smtClean="0">
                          <a:solidFill>
                            <a:schemeClr val="bg1"/>
                          </a:solidFill>
                          <a:latin typeface="Verdana"/>
                        </a:rPr>
                        <a:t>: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latin typeface="Verdana"/>
                      </a:endParaRPr>
                    </a:p>
                  </a:txBody>
                  <a:tcPr marL="13434" marR="13434" marT="134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Verdana"/>
                        </a:rPr>
                        <a:t>Can be run by a single individual with little bioinformatics experience</a:t>
                      </a:r>
                    </a:p>
                  </a:txBody>
                  <a:tcPr marL="13434" marR="13434" marT="134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44876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chemeClr val="bg1"/>
                          </a:solidFill>
                          <a:latin typeface="Verdana"/>
                        </a:rPr>
                        <a:t>System Requirements:</a:t>
                      </a:r>
                    </a:p>
                  </a:txBody>
                  <a:tcPr marL="13434" marR="13434" marT="134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chemeClr val="bg1"/>
                          </a:solidFill>
                          <a:latin typeface="Verdana"/>
                        </a:rPr>
                        <a:t>Can run on Linux or Mac OS X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/>
                          </a:solidFill>
                          <a:latin typeface="Verdana"/>
                        </a:rPr>
                        <a:t> based systems</a:t>
                      </a:r>
                      <a:endParaRPr lang="en-US" sz="1600" b="0" i="0" u="none" strike="noStrike" dirty="0">
                        <a:solidFill>
                          <a:schemeClr val="bg1"/>
                        </a:solidFill>
                        <a:latin typeface="Verdana"/>
                      </a:endParaRPr>
                    </a:p>
                  </a:txBody>
                  <a:tcPr marL="13434" marR="13434" marT="134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7038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Verdana"/>
                        </a:rPr>
                        <a:t>Program Output:</a:t>
                      </a:r>
                    </a:p>
                  </a:txBody>
                  <a:tcPr marL="13434" marR="13434" marT="134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Verdana"/>
                        </a:rPr>
                        <a:t>Output is compatible with popular annotation tools like </a:t>
                      </a:r>
                      <a:r>
                        <a:rPr lang="en-US" sz="1600" b="0" i="0" u="none" strike="noStrike" dirty="0" smtClean="0">
                          <a:solidFill>
                            <a:schemeClr val="bg1"/>
                          </a:solidFill>
                          <a:latin typeface="Verdana"/>
                        </a:rPr>
                        <a:t>Web-Apollo </a:t>
                      </a:r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Verdana"/>
                        </a:rPr>
                        <a:t>and </a:t>
                      </a:r>
                      <a:r>
                        <a:rPr lang="en-US" sz="1600" b="0" i="0" u="none" strike="noStrike" dirty="0" err="1" smtClean="0">
                          <a:solidFill>
                            <a:schemeClr val="bg1"/>
                          </a:solidFill>
                          <a:latin typeface="Verdana"/>
                        </a:rPr>
                        <a:t>JBrowse</a:t>
                      </a:r>
                      <a:endParaRPr lang="en-US" sz="1600" b="0" i="0" u="none" strike="noStrike" dirty="0">
                        <a:solidFill>
                          <a:schemeClr val="bg1"/>
                        </a:solidFill>
                        <a:latin typeface="Verdana"/>
                      </a:endParaRPr>
                    </a:p>
                  </a:txBody>
                  <a:tcPr marL="13434" marR="13434" marT="134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370385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Verdana"/>
                        </a:rPr>
                        <a:t>Availability:</a:t>
                      </a:r>
                    </a:p>
                  </a:txBody>
                  <a:tcPr marL="13434" marR="13434" marT="134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Verdana"/>
                        </a:rPr>
                        <a:t>Free </a:t>
                      </a:r>
                      <a:r>
                        <a:rPr lang="en-US" sz="1600" b="0" i="0" u="none" strike="noStrike" dirty="0" smtClean="0">
                          <a:solidFill>
                            <a:schemeClr val="bg1"/>
                          </a:solidFill>
                          <a:latin typeface="Verdana"/>
                        </a:rPr>
                        <a:t>for </a:t>
                      </a:r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Verdana"/>
                        </a:rPr>
                        <a:t>the academic </a:t>
                      </a:r>
                      <a:r>
                        <a:rPr lang="en-US" sz="1600" b="0" i="0" u="none" strike="noStrike" dirty="0" smtClean="0">
                          <a:solidFill>
                            <a:schemeClr val="bg1"/>
                          </a:solidFill>
                          <a:latin typeface="Verdana"/>
                        </a:rPr>
                        <a:t>community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bg1"/>
                          </a:solidFill>
                          <a:latin typeface="Verdana"/>
                        </a:rPr>
                        <a:t> (including source code)</a:t>
                      </a:r>
                      <a:endParaRPr lang="en-US" sz="1600" b="0" i="0" u="none" strike="noStrike" dirty="0">
                        <a:solidFill>
                          <a:schemeClr val="bg1"/>
                        </a:solidFill>
                        <a:latin typeface="Verdana"/>
                      </a:endParaRPr>
                    </a:p>
                  </a:txBody>
                  <a:tcPr marL="13434" marR="13434" marT="134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5621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-357188" y="81483"/>
            <a:ext cx="9144000" cy="1150814"/>
          </a:xfrm>
        </p:spPr>
        <p:txBody>
          <a:bodyPr lIns="64291" tIns="32146" rIns="64291" bIns="32146"/>
          <a:lstStyle/>
          <a:p>
            <a:pPr eaLnBrk="1" hangingPunct="1"/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What Are Annotations?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373931" y="1500188"/>
            <a:ext cx="8225358" cy="5217170"/>
          </a:xfrm>
        </p:spPr>
        <p:txBody>
          <a:bodyPr lIns="64291" tIns="32146" rIns="64291" bIns="32146"/>
          <a:lstStyle/>
          <a:p>
            <a:pPr eaLnBrk="1" hangingPunct="1"/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Annotations are descriptions of features of the genome</a:t>
            </a:r>
          </a:p>
          <a:p>
            <a:pPr lvl="1" eaLnBrk="1" hangingPunct="1"/>
            <a:r>
              <a:rPr lang="en-US" sz="1900" dirty="0">
                <a:latin typeface="Arial" charset="0"/>
                <a:ea typeface="ＭＳ Ｐゴシック" charset="0"/>
              </a:rPr>
              <a:t>Structural: exons, introns, UTRs, splice forms etc.</a:t>
            </a:r>
          </a:p>
          <a:p>
            <a:pPr lvl="1" eaLnBrk="1" hangingPunct="1"/>
            <a:r>
              <a:rPr lang="en-US" sz="1900" dirty="0">
                <a:latin typeface="Arial" charset="0"/>
                <a:ea typeface="ＭＳ Ｐゴシック" charset="0"/>
              </a:rPr>
              <a:t>Coding &amp; non-coding genes</a:t>
            </a:r>
          </a:p>
          <a:p>
            <a:pPr eaLnBrk="1" hangingPunct="1"/>
            <a:r>
              <a:rPr lang="en-US" sz="2400" dirty="0" smtClean="0">
                <a:latin typeface="Arial" charset="0"/>
                <a:ea typeface="ＭＳ Ｐゴシック" charset="0"/>
                <a:cs typeface="ＭＳ Ｐゴシック" charset="0"/>
              </a:rPr>
              <a:t>Annotations </a:t>
            </a: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should include evidence trail</a:t>
            </a:r>
          </a:p>
          <a:p>
            <a:pPr lvl="1" eaLnBrk="1" hangingPunct="1"/>
            <a:r>
              <a:rPr lang="en-US" sz="1900" dirty="0">
                <a:latin typeface="Arial" charset="0"/>
                <a:ea typeface="ＭＳ Ｐゴシック" charset="0"/>
              </a:rPr>
              <a:t>Assists in quality control of genome annotations</a:t>
            </a:r>
            <a:endParaRPr lang="en-US" sz="2000" dirty="0">
              <a:latin typeface="Arial" charset="0"/>
              <a:ea typeface="ＭＳ Ｐゴシック" charset="0"/>
            </a:endParaRPr>
          </a:p>
          <a:p>
            <a:pPr eaLnBrk="1" hangingPunct="1"/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Examples of evidence supporting a structural annotation:</a:t>
            </a:r>
          </a:p>
          <a:p>
            <a:pPr lvl="1" eaLnBrk="1" hangingPunct="1"/>
            <a:r>
              <a:rPr lang="en-US" sz="1900" i="1" dirty="0" err="1">
                <a:latin typeface="Arial" charset="0"/>
                <a:ea typeface="ＭＳ Ｐゴシック" charset="0"/>
              </a:rPr>
              <a:t>Ab</a:t>
            </a:r>
            <a:r>
              <a:rPr lang="en-US" sz="1900" i="1" dirty="0">
                <a:latin typeface="Arial" charset="0"/>
                <a:ea typeface="ＭＳ Ｐゴシック" charset="0"/>
              </a:rPr>
              <a:t> initio</a:t>
            </a:r>
            <a:r>
              <a:rPr lang="en-US" sz="1900" dirty="0">
                <a:latin typeface="Arial" charset="0"/>
                <a:ea typeface="ＭＳ Ｐゴシック" charset="0"/>
              </a:rPr>
              <a:t> gene predictions</a:t>
            </a:r>
          </a:p>
          <a:p>
            <a:pPr lvl="1" eaLnBrk="1" hangingPunct="1"/>
            <a:r>
              <a:rPr lang="en-US" sz="1900" dirty="0">
                <a:latin typeface="Arial" charset="0"/>
                <a:ea typeface="ＭＳ Ｐゴシック" charset="0"/>
              </a:rPr>
              <a:t>ESTs</a:t>
            </a:r>
          </a:p>
          <a:p>
            <a:pPr lvl="1" eaLnBrk="1" hangingPunct="1"/>
            <a:r>
              <a:rPr lang="en-US" sz="1900" dirty="0">
                <a:latin typeface="Arial" charset="0"/>
                <a:ea typeface="ＭＳ Ｐゴシック" charset="0"/>
              </a:rPr>
              <a:t>Protein homology</a:t>
            </a:r>
            <a:endParaRPr lang="en-US" sz="3200" dirty="0">
              <a:latin typeface="Arial" charset="0"/>
              <a:ea typeface="ＭＳ Ｐゴシック" charset="0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391" y="1012031"/>
            <a:ext cx="1905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993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 smtClean="0"/>
              <a:t>Beyond </a:t>
            </a:r>
            <a:r>
              <a:rPr lang="en-US" sz="4400" i="1" dirty="0" smtClean="0"/>
              <a:t>de novo </a:t>
            </a:r>
            <a:r>
              <a:rPr lang="en-US" sz="4400" dirty="0" smtClean="0"/>
              <a:t>annotation</a:t>
            </a:r>
            <a:endParaRPr lang="en-US" sz="4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en-US" dirty="0" smtClean="0"/>
              <a:t>mRNA-seq integration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/>
              <a:t>Integrating new evidence into existing databases</a:t>
            </a:r>
          </a:p>
          <a:p>
            <a:pPr>
              <a:buFont typeface="Arial"/>
              <a:buChar char="•"/>
            </a:pP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Update/revise legacy annotation sets</a:t>
            </a:r>
          </a:p>
          <a:p>
            <a:pPr>
              <a:buFont typeface="Arial"/>
              <a:buChar char="•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3622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ounded Rectangle 63"/>
          <p:cNvSpPr/>
          <p:nvPr/>
        </p:nvSpPr>
        <p:spPr>
          <a:xfrm>
            <a:off x="153894" y="921498"/>
            <a:ext cx="8659906" cy="5598684"/>
          </a:xfrm>
          <a:prstGeom prst="roundRect">
            <a:avLst>
              <a:gd name="adj" fmla="val 9059"/>
            </a:avLst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562" name="TextBox 3"/>
          <p:cNvSpPr txBox="1">
            <a:spLocks noChangeArrowheads="1"/>
          </p:cNvSpPr>
          <p:nvPr/>
        </p:nvSpPr>
        <p:spPr bwMode="auto">
          <a:xfrm>
            <a:off x="304800" y="1382713"/>
            <a:ext cx="26749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</a:rPr>
              <a:t>Legacy Annotation Set 1</a:t>
            </a:r>
          </a:p>
        </p:txBody>
      </p:sp>
      <p:sp>
        <p:nvSpPr>
          <p:cNvPr id="66563" name="TextBox 4"/>
          <p:cNvSpPr txBox="1">
            <a:spLocks noChangeArrowheads="1"/>
          </p:cNvSpPr>
          <p:nvPr/>
        </p:nvSpPr>
        <p:spPr bwMode="auto">
          <a:xfrm>
            <a:off x="3289300" y="1382713"/>
            <a:ext cx="26749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>
                <a:solidFill>
                  <a:schemeClr val="bg1"/>
                </a:solidFill>
              </a:rPr>
              <a:t>Legacy Annotation Set 2</a:t>
            </a:r>
          </a:p>
        </p:txBody>
      </p:sp>
      <p:sp>
        <p:nvSpPr>
          <p:cNvPr id="66564" name="TextBox 5"/>
          <p:cNvSpPr txBox="1">
            <a:spLocks noChangeArrowheads="1"/>
          </p:cNvSpPr>
          <p:nvPr/>
        </p:nvSpPr>
        <p:spPr bwMode="auto">
          <a:xfrm>
            <a:off x="6286500" y="1382713"/>
            <a:ext cx="27150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>
                <a:solidFill>
                  <a:schemeClr val="bg1"/>
                </a:solidFill>
              </a:rPr>
              <a:t>Legacy Annotation Set </a:t>
            </a:r>
            <a:r>
              <a:rPr lang="en-US" sz="1800" i="1">
                <a:solidFill>
                  <a:schemeClr val="bg1"/>
                </a:solidFill>
              </a:rPr>
              <a:t>n</a:t>
            </a:r>
          </a:p>
        </p:txBody>
      </p:sp>
      <p:cxnSp>
        <p:nvCxnSpPr>
          <p:cNvPr id="66565" name="Straight Connector 8"/>
          <p:cNvCxnSpPr>
            <a:cxnSpLocks noChangeShapeType="1"/>
          </p:cNvCxnSpPr>
          <p:nvPr/>
        </p:nvCxnSpPr>
        <p:spPr bwMode="auto">
          <a:xfrm>
            <a:off x="1752600" y="1752600"/>
            <a:ext cx="2743200" cy="8382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66566" name="Straight Connector 12"/>
          <p:cNvCxnSpPr>
            <a:cxnSpLocks noChangeShapeType="1"/>
          </p:cNvCxnSpPr>
          <p:nvPr/>
        </p:nvCxnSpPr>
        <p:spPr bwMode="auto">
          <a:xfrm rot="10800000" flipV="1">
            <a:off x="4495800" y="1752600"/>
            <a:ext cx="2590800" cy="8382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sp>
        <p:nvSpPr>
          <p:cNvPr id="66567" name="TextBox 17"/>
          <p:cNvSpPr txBox="1">
            <a:spLocks noChangeArrowheads="1"/>
          </p:cNvSpPr>
          <p:nvPr/>
        </p:nvSpPr>
        <p:spPr bwMode="auto">
          <a:xfrm>
            <a:off x="2490788" y="2781300"/>
            <a:ext cx="11269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new data</a:t>
            </a:r>
          </a:p>
        </p:txBody>
      </p:sp>
      <p:sp>
        <p:nvSpPr>
          <p:cNvPr id="66568" name="TextBox 18"/>
          <p:cNvSpPr txBox="1">
            <a:spLocks noChangeArrowheads="1"/>
          </p:cNvSpPr>
          <p:nvPr/>
        </p:nvSpPr>
        <p:spPr bwMode="auto">
          <a:xfrm>
            <a:off x="762000" y="5257800"/>
            <a:ext cx="8305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buFont typeface="Arial" charset="0"/>
              <a:buChar char="•"/>
            </a:pPr>
            <a:r>
              <a:rPr lang="en-US">
                <a:solidFill>
                  <a:schemeClr val="bg1"/>
                </a:solidFill>
              </a:rPr>
              <a:t> Identify legacy annotation most consistent with new data</a:t>
            </a:r>
          </a:p>
          <a:p>
            <a:pPr>
              <a:buFont typeface="Arial" charset="0"/>
              <a:buChar char="•"/>
            </a:pPr>
            <a:r>
              <a:rPr lang="en-US">
                <a:solidFill>
                  <a:schemeClr val="bg1"/>
                </a:solidFill>
              </a:rPr>
              <a:t> Automatically revise it in light of new data</a:t>
            </a:r>
          </a:p>
          <a:p>
            <a:pPr>
              <a:buFont typeface="Arial" charset="0"/>
              <a:buChar char="•"/>
            </a:pPr>
            <a:r>
              <a:rPr lang="en-US">
                <a:solidFill>
                  <a:schemeClr val="bg1"/>
                </a:solidFill>
              </a:rPr>
              <a:t> If no existing annotation, create new one</a:t>
            </a:r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6375400" y="1116013"/>
            <a:ext cx="2438400" cy="230187"/>
            <a:chOff x="6477000" y="990600"/>
            <a:chExt cx="2438400" cy="230188"/>
          </a:xfrm>
        </p:grpSpPr>
        <p:cxnSp>
          <p:nvCxnSpPr>
            <p:cNvPr id="66570" name="Straight Connector 18"/>
            <p:cNvCxnSpPr>
              <a:cxnSpLocks noChangeShapeType="1"/>
              <a:stCxn id="66576" idx="1"/>
            </p:cNvCxnSpPr>
            <p:nvPr/>
          </p:nvCxnSpPr>
          <p:spPr bwMode="auto">
            <a:xfrm rot="10800000">
              <a:off x="8305800" y="1066800"/>
              <a:ext cx="228600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</p:cxnSp>
        <p:cxnSp>
          <p:nvCxnSpPr>
            <p:cNvPr id="66571" name="Straight Connector 20"/>
            <p:cNvCxnSpPr>
              <a:cxnSpLocks noChangeShapeType="1"/>
              <a:stCxn id="66574" idx="1"/>
              <a:endCxn id="66572" idx="3"/>
            </p:cNvCxnSpPr>
            <p:nvPr/>
          </p:nvCxnSpPr>
          <p:spPr bwMode="auto">
            <a:xfrm rot="10800000">
              <a:off x="6934200" y="1066800"/>
              <a:ext cx="609600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</p:cxnSp>
        <p:sp>
          <p:nvSpPr>
            <p:cNvPr id="66572" name="Rectangle 11"/>
            <p:cNvSpPr>
              <a:spLocks noChangeArrowheads="1"/>
            </p:cNvSpPr>
            <p:nvPr/>
          </p:nvSpPr>
          <p:spPr bwMode="auto">
            <a:xfrm>
              <a:off x="6705600" y="990600"/>
              <a:ext cx="228600" cy="152400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73" name="Rectangle 12"/>
            <p:cNvSpPr>
              <a:spLocks noChangeArrowheads="1"/>
            </p:cNvSpPr>
            <p:nvPr/>
          </p:nvSpPr>
          <p:spPr bwMode="auto">
            <a:xfrm>
              <a:off x="7010400" y="990600"/>
              <a:ext cx="228600" cy="152400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74" name="Rectangle 13"/>
            <p:cNvSpPr>
              <a:spLocks noChangeArrowheads="1"/>
            </p:cNvSpPr>
            <p:nvPr/>
          </p:nvSpPr>
          <p:spPr bwMode="auto">
            <a:xfrm>
              <a:off x="7543800" y="990600"/>
              <a:ext cx="304800" cy="152400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75" name="Rectangle 14"/>
            <p:cNvSpPr>
              <a:spLocks noChangeArrowheads="1"/>
            </p:cNvSpPr>
            <p:nvPr/>
          </p:nvSpPr>
          <p:spPr bwMode="auto">
            <a:xfrm>
              <a:off x="8077200" y="990600"/>
              <a:ext cx="228600" cy="152400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76" name="Rectangle 15"/>
            <p:cNvSpPr>
              <a:spLocks noChangeArrowheads="1"/>
            </p:cNvSpPr>
            <p:nvPr/>
          </p:nvSpPr>
          <p:spPr bwMode="auto">
            <a:xfrm>
              <a:off x="8534400" y="990600"/>
              <a:ext cx="228600" cy="152400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77" name="Rectangle 16"/>
            <p:cNvSpPr>
              <a:spLocks noChangeArrowheads="1"/>
            </p:cNvSpPr>
            <p:nvPr/>
          </p:nvSpPr>
          <p:spPr bwMode="auto">
            <a:xfrm>
              <a:off x="8382000" y="990600"/>
              <a:ext cx="76200" cy="152400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cxnSp>
          <p:nvCxnSpPr>
            <p:cNvPr id="66578" name="Straight Connector 22"/>
            <p:cNvCxnSpPr>
              <a:cxnSpLocks noChangeShapeType="1"/>
            </p:cNvCxnSpPr>
            <p:nvPr/>
          </p:nvCxnSpPr>
          <p:spPr bwMode="auto">
            <a:xfrm rot="10800000">
              <a:off x="6477000" y="1219200"/>
              <a:ext cx="2438400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</p:cxnSp>
      </p:grpSp>
      <p:grpSp>
        <p:nvGrpSpPr>
          <p:cNvPr id="3" name="Group 44"/>
          <p:cNvGrpSpPr>
            <a:grpSpLocks/>
          </p:cNvGrpSpPr>
          <p:nvPr/>
        </p:nvGrpSpPr>
        <p:grpSpPr bwMode="auto">
          <a:xfrm>
            <a:off x="3365500" y="1116013"/>
            <a:ext cx="2438400" cy="230187"/>
            <a:chOff x="3505200" y="1066800"/>
            <a:chExt cx="2438400" cy="230188"/>
          </a:xfrm>
        </p:grpSpPr>
        <p:cxnSp>
          <p:nvCxnSpPr>
            <p:cNvPr id="66580" name="Straight Connector 23"/>
            <p:cNvCxnSpPr>
              <a:cxnSpLocks noChangeShapeType="1"/>
              <a:stCxn id="66586" idx="1"/>
            </p:cNvCxnSpPr>
            <p:nvPr/>
          </p:nvCxnSpPr>
          <p:spPr bwMode="auto">
            <a:xfrm rot="10800000">
              <a:off x="5334000" y="1143000"/>
              <a:ext cx="228600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</p:cxnSp>
        <p:cxnSp>
          <p:nvCxnSpPr>
            <p:cNvPr id="66581" name="Straight Connector 24"/>
            <p:cNvCxnSpPr>
              <a:cxnSpLocks noChangeShapeType="1"/>
              <a:stCxn id="66584" idx="1"/>
              <a:endCxn id="66582" idx="3"/>
            </p:cNvCxnSpPr>
            <p:nvPr/>
          </p:nvCxnSpPr>
          <p:spPr bwMode="auto">
            <a:xfrm rot="10800000">
              <a:off x="3962400" y="1143000"/>
              <a:ext cx="381000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</p:cxnSp>
        <p:sp>
          <p:nvSpPr>
            <p:cNvPr id="66582" name="Rectangle 25"/>
            <p:cNvSpPr>
              <a:spLocks noChangeArrowheads="1"/>
            </p:cNvSpPr>
            <p:nvPr/>
          </p:nvSpPr>
          <p:spPr bwMode="auto">
            <a:xfrm>
              <a:off x="3733800" y="1066800"/>
              <a:ext cx="228600" cy="15240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83" name="Rectangle 26"/>
            <p:cNvSpPr>
              <a:spLocks noChangeArrowheads="1"/>
            </p:cNvSpPr>
            <p:nvPr/>
          </p:nvSpPr>
          <p:spPr bwMode="auto">
            <a:xfrm>
              <a:off x="4038600" y="1066800"/>
              <a:ext cx="228600" cy="15240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84" name="Rectangle 27"/>
            <p:cNvSpPr>
              <a:spLocks noChangeArrowheads="1"/>
            </p:cNvSpPr>
            <p:nvPr/>
          </p:nvSpPr>
          <p:spPr bwMode="auto">
            <a:xfrm>
              <a:off x="4343400" y="1066800"/>
              <a:ext cx="533400" cy="15240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85" name="Rectangle 28"/>
            <p:cNvSpPr>
              <a:spLocks noChangeArrowheads="1"/>
            </p:cNvSpPr>
            <p:nvPr/>
          </p:nvSpPr>
          <p:spPr bwMode="auto">
            <a:xfrm>
              <a:off x="5105400" y="1066800"/>
              <a:ext cx="228600" cy="15240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86" name="Rectangle 29"/>
            <p:cNvSpPr>
              <a:spLocks noChangeArrowheads="1"/>
            </p:cNvSpPr>
            <p:nvPr/>
          </p:nvSpPr>
          <p:spPr bwMode="auto">
            <a:xfrm>
              <a:off x="5562600" y="1066800"/>
              <a:ext cx="228600" cy="15240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87" name="Rectangle 30"/>
            <p:cNvSpPr>
              <a:spLocks noChangeArrowheads="1"/>
            </p:cNvSpPr>
            <p:nvPr/>
          </p:nvSpPr>
          <p:spPr bwMode="auto">
            <a:xfrm>
              <a:off x="5410200" y="1066800"/>
              <a:ext cx="76200" cy="15240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cxnSp>
          <p:nvCxnSpPr>
            <p:cNvPr id="66588" name="Straight Connector 31"/>
            <p:cNvCxnSpPr>
              <a:cxnSpLocks noChangeShapeType="1"/>
            </p:cNvCxnSpPr>
            <p:nvPr/>
          </p:nvCxnSpPr>
          <p:spPr bwMode="auto">
            <a:xfrm rot="10800000">
              <a:off x="3505200" y="1295400"/>
              <a:ext cx="2438400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</p:cxnSp>
      </p:grpSp>
      <p:grpSp>
        <p:nvGrpSpPr>
          <p:cNvPr id="4" name="Group 43"/>
          <p:cNvGrpSpPr>
            <a:grpSpLocks/>
          </p:cNvGrpSpPr>
          <p:nvPr/>
        </p:nvGrpSpPr>
        <p:grpSpPr bwMode="auto">
          <a:xfrm>
            <a:off x="355600" y="1116013"/>
            <a:ext cx="2438400" cy="230187"/>
            <a:chOff x="457200" y="1066800"/>
            <a:chExt cx="2438400" cy="230188"/>
          </a:xfrm>
        </p:grpSpPr>
        <p:cxnSp>
          <p:nvCxnSpPr>
            <p:cNvPr id="66590" name="Straight Connector 32"/>
            <p:cNvCxnSpPr>
              <a:cxnSpLocks noChangeShapeType="1"/>
              <a:stCxn id="66596" idx="1"/>
            </p:cNvCxnSpPr>
            <p:nvPr/>
          </p:nvCxnSpPr>
          <p:spPr bwMode="auto">
            <a:xfrm rot="10800000">
              <a:off x="2286000" y="1143000"/>
              <a:ext cx="228600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</p:cxnSp>
        <p:cxnSp>
          <p:nvCxnSpPr>
            <p:cNvPr id="66591" name="Straight Connector 33"/>
            <p:cNvCxnSpPr>
              <a:cxnSpLocks noChangeShapeType="1"/>
              <a:stCxn id="66594" idx="1"/>
              <a:endCxn id="66592" idx="3"/>
            </p:cNvCxnSpPr>
            <p:nvPr/>
          </p:nvCxnSpPr>
          <p:spPr bwMode="auto">
            <a:xfrm rot="10800000">
              <a:off x="914400" y="1143000"/>
              <a:ext cx="381000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</p:cxnSp>
        <p:sp>
          <p:nvSpPr>
            <p:cNvPr id="66592" name="Rectangle 34"/>
            <p:cNvSpPr>
              <a:spLocks noChangeArrowheads="1"/>
            </p:cNvSpPr>
            <p:nvPr/>
          </p:nvSpPr>
          <p:spPr bwMode="auto">
            <a:xfrm>
              <a:off x="533400" y="1066800"/>
              <a:ext cx="381000" cy="1524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93" name="Rectangle 35"/>
            <p:cNvSpPr>
              <a:spLocks noChangeArrowheads="1"/>
            </p:cNvSpPr>
            <p:nvPr/>
          </p:nvSpPr>
          <p:spPr bwMode="auto">
            <a:xfrm>
              <a:off x="1143000" y="1066800"/>
              <a:ext cx="76200" cy="1524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94" name="Rectangle 36"/>
            <p:cNvSpPr>
              <a:spLocks noChangeArrowheads="1"/>
            </p:cNvSpPr>
            <p:nvPr/>
          </p:nvSpPr>
          <p:spPr bwMode="auto">
            <a:xfrm>
              <a:off x="1295400" y="1066800"/>
              <a:ext cx="533400" cy="1524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95" name="Rectangle 37"/>
            <p:cNvSpPr>
              <a:spLocks noChangeArrowheads="1"/>
            </p:cNvSpPr>
            <p:nvPr/>
          </p:nvSpPr>
          <p:spPr bwMode="auto">
            <a:xfrm>
              <a:off x="2057400" y="1066800"/>
              <a:ext cx="228600" cy="1524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96" name="Rectangle 38"/>
            <p:cNvSpPr>
              <a:spLocks noChangeArrowheads="1"/>
            </p:cNvSpPr>
            <p:nvPr/>
          </p:nvSpPr>
          <p:spPr bwMode="auto">
            <a:xfrm>
              <a:off x="2514600" y="1066800"/>
              <a:ext cx="228600" cy="1524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cxnSp>
          <p:nvCxnSpPr>
            <p:cNvPr id="66597" name="Straight Connector 40"/>
            <p:cNvCxnSpPr>
              <a:cxnSpLocks noChangeShapeType="1"/>
            </p:cNvCxnSpPr>
            <p:nvPr/>
          </p:nvCxnSpPr>
          <p:spPr bwMode="auto">
            <a:xfrm rot="10800000">
              <a:off x="457200" y="1295400"/>
              <a:ext cx="2438400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</p:cxnSp>
      </p:grpSp>
      <p:cxnSp>
        <p:nvCxnSpPr>
          <p:cNvPr id="66598" name="Straight Arrow Connector 51"/>
          <p:cNvCxnSpPr>
            <a:cxnSpLocks noChangeShapeType="1"/>
          </p:cNvCxnSpPr>
          <p:nvPr/>
        </p:nvCxnSpPr>
        <p:spPr bwMode="auto">
          <a:xfrm rot="5400000">
            <a:off x="3162301" y="3238500"/>
            <a:ext cx="2667000" cy="3175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arrow" w="med" len="med"/>
          </a:ln>
        </p:spPr>
      </p:cxnSp>
      <p:sp>
        <p:nvSpPr>
          <p:cNvPr id="66599" name="TextBox 6"/>
          <p:cNvSpPr txBox="1">
            <a:spLocks noChangeArrowheads="1"/>
          </p:cNvSpPr>
          <p:nvPr/>
        </p:nvSpPr>
        <p:spPr bwMode="auto">
          <a:xfrm>
            <a:off x="3271838" y="3657600"/>
            <a:ext cx="2671762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r>
              <a:rPr lang="en-US">
                <a:solidFill>
                  <a:schemeClr val="bg1"/>
                </a:solidFill>
              </a:rPr>
              <a:t>current assembly</a:t>
            </a:r>
          </a:p>
        </p:txBody>
      </p:sp>
      <p:cxnSp>
        <p:nvCxnSpPr>
          <p:cNvPr id="66601" name="Straight Connector 32"/>
          <p:cNvCxnSpPr>
            <a:cxnSpLocks noChangeShapeType="1"/>
            <a:stCxn id="66609" idx="1"/>
          </p:cNvCxnSpPr>
          <p:nvPr/>
        </p:nvCxnSpPr>
        <p:spPr bwMode="auto">
          <a:xfrm rot="10800000">
            <a:off x="4876800" y="4800600"/>
            <a:ext cx="533400" cy="158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66602" name="Straight Connector 33"/>
          <p:cNvCxnSpPr>
            <a:cxnSpLocks noChangeShapeType="1"/>
            <a:stCxn id="66610" idx="1"/>
            <a:endCxn id="66603" idx="3"/>
          </p:cNvCxnSpPr>
          <p:nvPr/>
        </p:nvCxnSpPr>
        <p:spPr bwMode="auto">
          <a:xfrm rot="10800000">
            <a:off x="3657600" y="4800600"/>
            <a:ext cx="762000" cy="158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sp>
        <p:nvSpPr>
          <p:cNvPr id="66603" name="Rectangle 34"/>
          <p:cNvSpPr>
            <a:spLocks noChangeArrowheads="1"/>
          </p:cNvSpPr>
          <p:nvPr/>
        </p:nvSpPr>
        <p:spPr bwMode="auto">
          <a:xfrm>
            <a:off x="3276600" y="4724400"/>
            <a:ext cx="381000" cy="152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66604" name="Rectangle 35"/>
          <p:cNvSpPr>
            <a:spLocks noChangeArrowheads="1"/>
          </p:cNvSpPr>
          <p:nvPr/>
        </p:nvSpPr>
        <p:spPr bwMode="auto">
          <a:xfrm>
            <a:off x="3886200" y="4724400"/>
            <a:ext cx="76200" cy="152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66605" name="Rectangle 36"/>
          <p:cNvSpPr>
            <a:spLocks noChangeArrowheads="1"/>
          </p:cNvSpPr>
          <p:nvPr/>
        </p:nvSpPr>
        <p:spPr bwMode="auto">
          <a:xfrm>
            <a:off x="4038600" y="4724400"/>
            <a:ext cx="304800" cy="152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66606" name="Rectangle 37"/>
          <p:cNvSpPr>
            <a:spLocks noChangeArrowheads="1"/>
          </p:cNvSpPr>
          <p:nvPr/>
        </p:nvSpPr>
        <p:spPr bwMode="auto">
          <a:xfrm>
            <a:off x="4800600" y="4724400"/>
            <a:ext cx="228600" cy="152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66607" name="Rectangle 38"/>
          <p:cNvSpPr>
            <a:spLocks noChangeArrowheads="1"/>
          </p:cNvSpPr>
          <p:nvPr/>
        </p:nvSpPr>
        <p:spPr bwMode="auto">
          <a:xfrm>
            <a:off x="5105400" y="4724400"/>
            <a:ext cx="228600" cy="152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cxnSp>
        <p:nvCxnSpPr>
          <p:cNvPr id="66608" name="Straight Connector 40"/>
          <p:cNvCxnSpPr>
            <a:cxnSpLocks noChangeShapeType="1"/>
          </p:cNvCxnSpPr>
          <p:nvPr/>
        </p:nvCxnSpPr>
        <p:spPr bwMode="auto">
          <a:xfrm rot="10800000">
            <a:off x="3200400" y="4953000"/>
            <a:ext cx="2438400" cy="158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sp>
        <p:nvSpPr>
          <p:cNvPr id="66609" name="Rectangle 38"/>
          <p:cNvSpPr>
            <a:spLocks noChangeArrowheads="1"/>
          </p:cNvSpPr>
          <p:nvPr/>
        </p:nvSpPr>
        <p:spPr bwMode="auto">
          <a:xfrm>
            <a:off x="5410200" y="4724400"/>
            <a:ext cx="228600" cy="152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66610" name="Rectangle 35"/>
          <p:cNvSpPr>
            <a:spLocks noChangeArrowheads="1"/>
          </p:cNvSpPr>
          <p:nvPr/>
        </p:nvSpPr>
        <p:spPr bwMode="auto">
          <a:xfrm>
            <a:off x="4419600" y="4724400"/>
            <a:ext cx="76200" cy="152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66611" name="Rectangle 35"/>
          <p:cNvSpPr>
            <a:spLocks noChangeArrowheads="1"/>
          </p:cNvSpPr>
          <p:nvPr/>
        </p:nvSpPr>
        <p:spPr bwMode="auto">
          <a:xfrm>
            <a:off x="4724400" y="4724400"/>
            <a:ext cx="76200" cy="1524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66612" name="Rectangle 35"/>
          <p:cNvSpPr>
            <a:spLocks noChangeArrowheads="1"/>
          </p:cNvSpPr>
          <p:nvPr/>
        </p:nvSpPr>
        <p:spPr bwMode="auto">
          <a:xfrm>
            <a:off x="4495800" y="4724400"/>
            <a:ext cx="76200" cy="1524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66613" name="Rectangle 35"/>
          <p:cNvSpPr>
            <a:spLocks noChangeArrowheads="1"/>
          </p:cNvSpPr>
          <p:nvPr/>
        </p:nvSpPr>
        <p:spPr bwMode="auto">
          <a:xfrm>
            <a:off x="5638800" y="4724400"/>
            <a:ext cx="76200" cy="1524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cxnSp>
        <p:nvCxnSpPr>
          <p:cNvPr id="66614" name="Straight Connector 32"/>
          <p:cNvCxnSpPr>
            <a:cxnSpLocks noChangeShapeType="1"/>
            <a:stCxn id="66618" idx="1"/>
          </p:cNvCxnSpPr>
          <p:nvPr/>
        </p:nvCxnSpPr>
        <p:spPr bwMode="auto">
          <a:xfrm rot="10800000">
            <a:off x="4876800" y="4572000"/>
            <a:ext cx="609600" cy="158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sp>
        <p:nvSpPr>
          <p:cNvPr id="66615" name="Rectangle 37"/>
          <p:cNvSpPr>
            <a:spLocks noChangeArrowheads="1"/>
          </p:cNvSpPr>
          <p:nvPr/>
        </p:nvSpPr>
        <p:spPr bwMode="auto">
          <a:xfrm>
            <a:off x="4800600" y="4495800"/>
            <a:ext cx="228600" cy="152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66616" name="Rectangle 38"/>
          <p:cNvSpPr>
            <a:spLocks noChangeArrowheads="1"/>
          </p:cNvSpPr>
          <p:nvPr/>
        </p:nvSpPr>
        <p:spPr bwMode="auto">
          <a:xfrm>
            <a:off x="5334000" y="4495800"/>
            <a:ext cx="152400" cy="152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66617" name="Rectangle 35"/>
          <p:cNvSpPr>
            <a:spLocks noChangeArrowheads="1"/>
          </p:cNvSpPr>
          <p:nvPr/>
        </p:nvSpPr>
        <p:spPr bwMode="auto">
          <a:xfrm>
            <a:off x="4724400" y="4495800"/>
            <a:ext cx="76200" cy="1524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66618" name="Rectangle 35"/>
          <p:cNvSpPr>
            <a:spLocks noChangeArrowheads="1"/>
          </p:cNvSpPr>
          <p:nvPr/>
        </p:nvSpPr>
        <p:spPr bwMode="auto">
          <a:xfrm>
            <a:off x="5486400" y="4495800"/>
            <a:ext cx="76200" cy="1524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98" name="Arc 97"/>
          <p:cNvSpPr/>
          <p:nvPr/>
        </p:nvSpPr>
        <p:spPr bwMode="auto">
          <a:xfrm>
            <a:off x="3276600" y="3048000"/>
            <a:ext cx="1219200" cy="990600"/>
          </a:xfrm>
          <a:prstGeom prst="arc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 i="1"/>
          </a:p>
        </p:txBody>
      </p:sp>
      <p:sp>
        <p:nvSpPr>
          <p:cNvPr id="61" name="Oval 60"/>
          <p:cNvSpPr/>
          <p:nvPr/>
        </p:nvSpPr>
        <p:spPr bwMode="auto">
          <a:xfrm>
            <a:off x="4343400" y="2438400"/>
            <a:ext cx="304800" cy="3048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 i="1"/>
          </a:p>
        </p:txBody>
      </p:sp>
      <p:sp>
        <p:nvSpPr>
          <p:cNvPr id="65" name="Title 64"/>
          <p:cNvSpPr>
            <a:spLocks noGrp="1"/>
          </p:cNvSpPr>
          <p:nvPr>
            <p:ph type="title"/>
          </p:nvPr>
        </p:nvSpPr>
        <p:spPr>
          <a:xfrm>
            <a:off x="457200" y="18171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/>
              <a:t>Beyond </a:t>
            </a:r>
            <a:r>
              <a:rPr lang="en-US" sz="3200" i="1" dirty="0"/>
              <a:t>de novo </a:t>
            </a:r>
            <a:r>
              <a:rPr lang="en-US" sz="3200" dirty="0" smtClean="0"/>
              <a:t>annotation</a:t>
            </a:r>
            <a:br>
              <a:rPr lang="en-US" sz="3200" dirty="0" smtClean="0"/>
            </a:br>
            <a:endParaRPr lang="en-US" sz="3200" dirty="0"/>
          </a:p>
        </p:txBody>
      </p:sp>
      <p:sp>
        <p:nvSpPr>
          <p:cNvPr id="66" name="Rectangle 65"/>
          <p:cNvSpPr/>
          <p:nvPr/>
        </p:nvSpPr>
        <p:spPr>
          <a:xfrm>
            <a:off x="228600" y="1736692"/>
            <a:ext cx="8432800" cy="446442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0493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ounded Rectangle 63"/>
          <p:cNvSpPr/>
          <p:nvPr/>
        </p:nvSpPr>
        <p:spPr>
          <a:xfrm>
            <a:off x="153894" y="921498"/>
            <a:ext cx="8659906" cy="5598684"/>
          </a:xfrm>
          <a:prstGeom prst="roundRect">
            <a:avLst>
              <a:gd name="adj" fmla="val 9059"/>
            </a:avLst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562" name="TextBox 3"/>
          <p:cNvSpPr txBox="1">
            <a:spLocks noChangeArrowheads="1"/>
          </p:cNvSpPr>
          <p:nvPr/>
        </p:nvSpPr>
        <p:spPr bwMode="auto">
          <a:xfrm>
            <a:off x="304800" y="1382713"/>
            <a:ext cx="26749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</a:rPr>
              <a:t>Legacy Annotation Set 1</a:t>
            </a:r>
          </a:p>
        </p:txBody>
      </p:sp>
      <p:sp>
        <p:nvSpPr>
          <p:cNvPr id="66563" name="TextBox 4"/>
          <p:cNvSpPr txBox="1">
            <a:spLocks noChangeArrowheads="1"/>
          </p:cNvSpPr>
          <p:nvPr/>
        </p:nvSpPr>
        <p:spPr bwMode="auto">
          <a:xfrm>
            <a:off x="3289300" y="1382713"/>
            <a:ext cx="26749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>
                <a:solidFill>
                  <a:schemeClr val="bg1"/>
                </a:solidFill>
              </a:rPr>
              <a:t>Legacy Annotation Set 2</a:t>
            </a:r>
          </a:p>
        </p:txBody>
      </p:sp>
      <p:sp>
        <p:nvSpPr>
          <p:cNvPr id="66564" name="TextBox 5"/>
          <p:cNvSpPr txBox="1">
            <a:spLocks noChangeArrowheads="1"/>
          </p:cNvSpPr>
          <p:nvPr/>
        </p:nvSpPr>
        <p:spPr bwMode="auto">
          <a:xfrm>
            <a:off x="6286500" y="1382713"/>
            <a:ext cx="27150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>
                <a:solidFill>
                  <a:schemeClr val="bg1"/>
                </a:solidFill>
              </a:rPr>
              <a:t>Legacy Annotation Set </a:t>
            </a:r>
            <a:r>
              <a:rPr lang="en-US" sz="1800" i="1">
                <a:solidFill>
                  <a:schemeClr val="bg1"/>
                </a:solidFill>
              </a:rPr>
              <a:t>n</a:t>
            </a:r>
          </a:p>
        </p:txBody>
      </p:sp>
      <p:cxnSp>
        <p:nvCxnSpPr>
          <p:cNvPr id="66565" name="Straight Connector 8"/>
          <p:cNvCxnSpPr>
            <a:cxnSpLocks noChangeShapeType="1"/>
          </p:cNvCxnSpPr>
          <p:nvPr/>
        </p:nvCxnSpPr>
        <p:spPr bwMode="auto">
          <a:xfrm>
            <a:off x="1752600" y="1752600"/>
            <a:ext cx="2743200" cy="8382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66566" name="Straight Connector 12"/>
          <p:cNvCxnSpPr>
            <a:cxnSpLocks noChangeShapeType="1"/>
          </p:cNvCxnSpPr>
          <p:nvPr/>
        </p:nvCxnSpPr>
        <p:spPr bwMode="auto">
          <a:xfrm rot="10800000" flipV="1">
            <a:off x="4495800" y="1752600"/>
            <a:ext cx="2590800" cy="8382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sp>
        <p:nvSpPr>
          <p:cNvPr id="66567" name="TextBox 17"/>
          <p:cNvSpPr txBox="1">
            <a:spLocks noChangeArrowheads="1"/>
          </p:cNvSpPr>
          <p:nvPr/>
        </p:nvSpPr>
        <p:spPr bwMode="auto">
          <a:xfrm>
            <a:off x="2490788" y="2781300"/>
            <a:ext cx="11269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new data</a:t>
            </a:r>
          </a:p>
        </p:txBody>
      </p:sp>
      <p:sp>
        <p:nvSpPr>
          <p:cNvPr id="66568" name="TextBox 18"/>
          <p:cNvSpPr txBox="1">
            <a:spLocks noChangeArrowheads="1"/>
          </p:cNvSpPr>
          <p:nvPr/>
        </p:nvSpPr>
        <p:spPr bwMode="auto">
          <a:xfrm>
            <a:off x="762000" y="5257800"/>
            <a:ext cx="8305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buFont typeface="Arial" charset="0"/>
              <a:buChar char="•"/>
            </a:pPr>
            <a:r>
              <a:rPr lang="en-US">
                <a:solidFill>
                  <a:schemeClr val="bg1"/>
                </a:solidFill>
              </a:rPr>
              <a:t> Identify legacy annotation most consistent with new data</a:t>
            </a:r>
          </a:p>
          <a:p>
            <a:pPr>
              <a:buFont typeface="Arial" charset="0"/>
              <a:buChar char="•"/>
            </a:pPr>
            <a:r>
              <a:rPr lang="en-US">
                <a:solidFill>
                  <a:schemeClr val="bg1"/>
                </a:solidFill>
              </a:rPr>
              <a:t> Automatically revise it in light of new data</a:t>
            </a:r>
          </a:p>
          <a:p>
            <a:pPr>
              <a:buFont typeface="Arial" charset="0"/>
              <a:buChar char="•"/>
            </a:pPr>
            <a:r>
              <a:rPr lang="en-US">
                <a:solidFill>
                  <a:schemeClr val="bg1"/>
                </a:solidFill>
              </a:rPr>
              <a:t> If no existing annotation, create new one</a:t>
            </a:r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6375400" y="1116013"/>
            <a:ext cx="2438400" cy="230187"/>
            <a:chOff x="6477000" y="990600"/>
            <a:chExt cx="2438400" cy="230188"/>
          </a:xfrm>
        </p:grpSpPr>
        <p:cxnSp>
          <p:nvCxnSpPr>
            <p:cNvPr id="66570" name="Straight Connector 18"/>
            <p:cNvCxnSpPr>
              <a:cxnSpLocks noChangeShapeType="1"/>
              <a:stCxn id="66576" idx="1"/>
            </p:cNvCxnSpPr>
            <p:nvPr/>
          </p:nvCxnSpPr>
          <p:spPr bwMode="auto">
            <a:xfrm rot="10800000">
              <a:off x="8305800" y="1066800"/>
              <a:ext cx="228600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</p:cxnSp>
        <p:cxnSp>
          <p:nvCxnSpPr>
            <p:cNvPr id="66571" name="Straight Connector 20"/>
            <p:cNvCxnSpPr>
              <a:cxnSpLocks noChangeShapeType="1"/>
              <a:stCxn id="66574" idx="1"/>
              <a:endCxn id="66572" idx="3"/>
            </p:cNvCxnSpPr>
            <p:nvPr/>
          </p:nvCxnSpPr>
          <p:spPr bwMode="auto">
            <a:xfrm rot="10800000">
              <a:off x="6934200" y="1066800"/>
              <a:ext cx="609600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</p:cxnSp>
        <p:sp>
          <p:nvSpPr>
            <p:cNvPr id="66572" name="Rectangle 11"/>
            <p:cNvSpPr>
              <a:spLocks noChangeArrowheads="1"/>
            </p:cNvSpPr>
            <p:nvPr/>
          </p:nvSpPr>
          <p:spPr bwMode="auto">
            <a:xfrm>
              <a:off x="6705600" y="990600"/>
              <a:ext cx="228600" cy="152400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73" name="Rectangle 12"/>
            <p:cNvSpPr>
              <a:spLocks noChangeArrowheads="1"/>
            </p:cNvSpPr>
            <p:nvPr/>
          </p:nvSpPr>
          <p:spPr bwMode="auto">
            <a:xfrm>
              <a:off x="7010400" y="990600"/>
              <a:ext cx="228600" cy="152400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74" name="Rectangle 13"/>
            <p:cNvSpPr>
              <a:spLocks noChangeArrowheads="1"/>
            </p:cNvSpPr>
            <p:nvPr/>
          </p:nvSpPr>
          <p:spPr bwMode="auto">
            <a:xfrm>
              <a:off x="7543800" y="990600"/>
              <a:ext cx="304800" cy="152400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75" name="Rectangle 14"/>
            <p:cNvSpPr>
              <a:spLocks noChangeArrowheads="1"/>
            </p:cNvSpPr>
            <p:nvPr/>
          </p:nvSpPr>
          <p:spPr bwMode="auto">
            <a:xfrm>
              <a:off x="8077200" y="990600"/>
              <a:ext cx="228600" cy="152400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76" name="Rectangle 15"/>
            <p:cNvSpPr>
              <a:spLocks noChangeArrowheads="1"/>
            </p:cNvSpPr>
            <p:nvPr/>
          </p:nvSpPr>
          <p:spPr bwMode="auto">
            <a:xfrm>
              <a:off x="8534400" y="990600"/>
              <a:ext cx="228600" cy="152400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77" name="Rectangle 16"/>
            <p:cNvSpPr>
              <a:spLocks noChangeArrowheads="1"/>
            </p:cNvSpPr>
            <p:nvPr/>
          </p:nvSpPr>
          <p:spPr bwMode="auto">
            <a:xfrm>
              <a:off x="8382000" y="990600"/>
              <a:ext cx="76200" cy="152400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cxnSp>
          <p:nvCxnSpPr>
            <p:cNvPr id="66578" name="Straight Connector 22"/>
            <p:cNvCxnSpPr>
              <a:cxnSpLocks noChangeShapeType="1"/>
            </p:cNvCxnSpPr>
            <p:nvPr/>
          </p:nvCxnSpPr>
          <p:spPr bwMode="auto">
            <a:xfrm rot="10800000">
              <a:off x="6477000" y="1219200"/>
              <a:ext cx="2438400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</p:cxnSp>
      </p:grpSp>
      <p:grpSp>
        <p:nvGrpSpPr>
          <p:cNvPr id="3" name="Group 44"/>
          <p:cNvGrpSpPr>
            <a:grpSpLocks/>
          </p:cNvGrpSpPr>
          <p:nvPr/>
        </p:nvGrpSpPr>
        <p:grpSpPr bwMode="auto">
          <a:xfrm>
            <a:off x="3365500" y="1116013"/>
            <a:ext cx="2438400" cy="230187"/>
            <a:chOff x="3505200" y="1066800"/>
            <a:chExt cx="2438400" cy="230188"/>
          </a:xfrm>
        </p:grpSpPr>
        <p:cxnSp>
          <p:nvCxnSpPr>
            <p:cNvPr id="66580" name="Straight Connector 23"/>
            <p:cNvCxnSpPr>
              <a:cxnSpLocks noChangeShapeType="1"/>
              <a:stCxn id="66586" idx="1"/>
            </p:cNvCxnSpPr>
            <p:nvPr/>
          </p:nvCxnSpPr>
          <p:spPr bwMode="auto">
            <a:xfrm rot="10800000">
              <a:off x="5334000" y="1143000"/>
              <a:ext cx="228600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</p:cxnSp>
        <p:cxnSp>
          <p:nvCxnSpPr>
            <p:cNvPr id="66581" name="Straight Connector 24"/>
            <p:cNvCxnSpPr>
              <a:cxnSpLocks noChangeShapeType="1"/>
              <a:stCxn id="66584" idx="1"/>
              <a:endCxn id="66582" idx="3"/>
            </p:cNvCxnSpPr>
            <p:nvPr/>
          </p:nvCxnSpPr>
          <p:spPr bwMode="auto">
            <a:xfrm rot="10800000">
              <a:off x="3962400" y="1143000"/>
              <a:ext cx="381000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</p:cxnSp>
        <p:sp>
          <p:nvSpPr>
            <p:cNvPr id="66582" name="Rectangle 25"/>
            <p:cNvSpPr>
              <a:spLocks noChangeArrowheads="1"/>
            </p:cNvSpPr>
            <p:nvPr/>
          </p:nvSpPr>
          <p:spPr bwMode="auto">
            <a:xfrm>
              <a:off x="3733800" y="1066800"/>
              <a:ext cx="228600" cy="15240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83" name="Rectangle 26"/>
            <p:cNvSpPr>
              <a:spLocks noChangeArrowheads="1"/>
            </p:cNvSpPr>
            <p:nvPr/>
          </p:nvSpPr>
          <p:spPr bwMode="auto">
            <a:xfrm>
              <a:off x="4038600" y="1066800"/>
              <a:ext cx="228600" cy="15240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84" name="Rectangle 27"/>
            <p:cNvSpPr>
              <a:spLocks noChangeArrowheads="1"/>
            </p:cNvSpPr>
            <p:nvPr/>
          </p:nvSpPr>
          <p:spPr bwMode="auto">
            <a:xfrm>
              <a:off x="4343400" y="1066800"/>
              <a:ext cx="533400" cy="15240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85" name="Rectangle 28"/>
            <p:cNvSpPr>
              <a:spLocks noChangeArrowheads="1"/>
            </p:cNvSpPr>
            <p:nvPr/>
          </p:nvSpPr>
          <p:spPr bwMode="auto">
            <a:xfrm>
              <a:off x="5105400" y="1066800"/>
              <a:ext cx="228600" cy="15240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86" name="Rectangle 29"/>
            <p:cNvSpPr>
              <a:spLocks noChangeArrowheads="1"/>
            </p:cNvSpPr>
            <p:nvPr/>
          </p:nvSpPr>
          <p:spPr bwMode="auto">
            <a:xfrm>
              <a:off x="5562600" y="1066800"/>
              <a:ext cx="228600" cy="15240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87" name="Rectangle 30"/>
            <p:cNvSpPr>
              <a:spLocks noChangeArrowheads="1"/>
            </p:cNvSpPr>
            <p:nvPr/>
          </p:nvSpPr>
          <p:spPr bwMode="auto">
            <a:xfrm>
              <a:off x="5410200" y="1066800"/>
              <a:ext cx="76200" cy="152400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cxnSp>
          <p:nvCxnSpPr>
            <p:cNvPr id="66588" name="Straight Connector 31"/>
            <p:cNvCxnSpPr>
              <a:cxnSpLocks noChangeShapeType="1"/>
            </p:cNvCxnSpPr>
            <p:nvPr/>
          </p:nvCxnSpPr>
          <p:spPr bwMode="auto">
            <a:xfrm rot="10800000">
              <a:off x="3505200" y="1295400"/>
              <a:ext cx="2438400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</p:cxnSp>
      </p:grpSp>
      <p:grpSp>
        <p:nvGrpSpPr>
          <p:cNvPr id="4" name="Group 43"/>
          <p:cNvGrpSpPr>
            <a:grpSpLocks/>
          </p:cNvGrpSpPr>
          <p:nvPr/>
        </p:nvGrpSpPr>
        <p:grpSpPr bwMode="auto">
          <a:xfrm>
            <a:off x="355600" y="1116013"/>
            <a:ext cx="2438400" cy="230187"/>
            <a:chOff x="457200" y="1066800"/>
            <a:chExt cx="2438400" cy="230188"/>
          </a:xfrm>
        </p:grpSpPr>
        <p:cxnSp>
          <p:nvCxnSpPr>
            <p:cNvPr id="66590" name="Straight Connector 32"/>
            <p:cNvCxnSpPr>
              <a:cxnSpLocks noChangeShapeType="1"/>
              <a:stCxn id="66596" idx="1"/>
            </p:cNvCxnSpPr>
            <p:nvPr/>
          </p:nvCxnSpPr>
          <p:spPr bwMode="auto">
            <a:xfrm rot="10800000">
              <a:off x="2286000" y="1143000"/>
              <a:ext cx="228600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</p:cxnSp>
        <p:cxnSp>
          <p:nvCxnSpPr>
            <p:cNvPr id="66591" name="Straight Connector 33"/>
            <p:cNvCxnSpPr>
              <a:cxnSpLocks noChangeShapeType="1"/>
              <a:stCxn id="66594" idx="1"/>
              <a:endCxn id="66592" idx="3"/>
            </p:cNvCxnSpPr>
            <p:nvPr/>
          </p:nvCxnSpPr>
          <p:spPr bwMode="auto">
            <a:xfrm rot="10800000">
              <a:off x="914400" y="1143000"/>
              <a:ext cx="381000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</p:cxnSp>
        <p:sp>
          <p:nvSpPr>
            <p:cNvPr id="66592" name="Rectangle 34"/>
            <p:cNvSpPr>
              <a:spLocks noChangeArrowheads="1"/>
            </p:cNvSpPr>
            <p:nvPr/>
          </p:nvSpPr>
          <p:spPr bwMode="auto">
            <a:xfrm>
              <a:off x="533400" y="1066800"/>
              <a:ext cx="381000" cy="1524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93" name="Rectangle 35"/>
            <p:cNvSpPr>
              <a:spLocks noChangeArrowheads="1"/>
            </p:cNvSpPr>
            <p:nvPr/>
          </p:nvSpPr>
          <p:spPr bwMode="auto">
            <a:xfrm>
              <a:off x="1143000" y="1066800"/>
              <a:ext cx="76200" cy="1524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94" name="Rectangle 36"/>
            <p:cNvSpPr>
              <a:spLocks noChangeArrowheads="1"/>
            </p:cNvSpPr>
            <p:nvPr/>
          </p:nvSpPr>
          <p:spPr bwMode="auto">
            <a:xfrm>
              <a:off x="1295400" y="1066800"/>
              <a:ext cx="533400" cy="1524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95" name="Rectangle 37"/>
            <p:cNvSpPr>
              <a:spLocks noChangeArrowheads="1"/>
            </p:cNvSpPr>
            <p:nvPr/>
          </p:nvSpPr>
          <p:spPr bwMode="auto">
            <a:xfrm>
              <a:off x="2057400" y="1066800"/>
              <a:ext cx="228600" cy="1524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sp>
          <p:nvSpPr>
            <p:cNvPr id="66596" name="Rectangle 38"/>
            <p:cNvSpPr>
              <a:spLocks noChangeArrowheads="1"/>
            </p:cNvSpPr>
            <p:nvPr/>
          </p:nvSpPr>
          <p:spPr bwMode="auto">
            <a:xfrm>
              <a:off x="2514600" y="1066800"/>
              <a:ext cx="228600" cy="1524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 i="1"/>
            </a:p>
          </p:txBody>
        </p:sp>
        <p:cxnSp>
          <p:nvCxnSpPr>
            <p:cNvPr id="66597" name="Straight Connector 40"/>
            <p:cNvCxnSpPr>
              <a:cxnSpLocks noChangeShapeType="1"/>
            </p:cNvCxnSpPr>
            <p:nvPr/>
          </p:nvCxnSpPr>
          <p:spPr bwMode="auto">
            <a:xfrm rot="10800000">
              <a:off x="457200" y="1295400"/>
              <a:ext cx="2438400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</p:cxnSp>
      </p:grpSp>
      <p:cxnSp>
        <p:nvCxnSpPr>
          <p:cNvPr id="66598" name="Straight Arrow Connector 51"/>
          <p:cNvCxnSpPr>
            <a:cxnSpLocks noChangeShapeType="1"/>
          </p:cNvCxnSpPr>
          <p:nvPr/>
        </p:nvCxnSpPr>
        <p:spPr bwMode="auto">
          <a:xfrm rot="5400000">
            <a:off x="3162301" y="3238500"/>
            <a:ext cx="2667000" cy="3175"/>
          </a:xfrm>
          <a:prstGeom prst="straightConnector1">
            <a:avLst/>
          </a:prstGeom>
          <a:noFill/>
          <a:ln w="9525">
            <a:solidFill>
              <a:schemeClr val="bg1"/>
            </a:solidFill>
            <a:round/>
            <a:headEnd/>
            <a:tailEnd type="arrow" w="med" len="med"/>
          </a:ln>
        </p:spPr>
      </p:cxnSp>
      <p:sp>
        <p:nvSpPr>
          <p:cNvPr id="66599" name="TextBox 6"/>
          <p:cNvSpPr txBox="1">
            <a:spLocks noChangeArrowheads="1"/>
          </p:cNvSpPr>
          <p:nvPr/>
        </p:nvSpPr>
        <p:spPr bwMode="auto">
          <a:xfrm>
            <a:off x="3271838" y="3657600"/>
            <a:ext cx="2671762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r>
              <a:rPr lang="en-US">
                <a:solidFill>
                  <a:schemeClr val="bg1"/>
                </a:solidFill>
              </a:rPr>
              <a:t>current assembly</a:t>
            </a:r>
          </a:p>
        </p:txBody>
      </p:sp>
      <p:cxnSp>
        <p:nvCxnSpPr>
          <p:cNvPr id="66601" name="Straight Connector 32"/>
          <p:cNvCxnSpPr>
            <a:cxnSpLocks noChangeShapeType="1"/>
            <a:stCxn id="66609" idx="1"/>
          </p:cNvCxnSpPr>
          <p:nvPr/>
        </p:nvCxnSpPr>
        <p:spPr bwMode="auto">
          <a:xfrm rot="10800000">
            <a:off x="4876800" y="4800600"/>
            <a:ext cx="533400" cy="158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66602" name="Straight Connector 33"/>
          <p:cNvCxnSpPr>
            <a:cxnSpLocks noChangeShapeType="1"/>
            <a:stCxn id="66610" idx="1"/>
            <a:endCxn id="66603" idx="3"/>
          </p:cNvCxnSpPr>
          <p:nvPr/>
        </p:nvCxnSpPr>
        <p:spPr bwMode="auto">
          <a:xfrm rot="10800000">
            <a:off x="3657600" y="4800600"/>
            <a:ext cx="762000" cy="158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sp>
        <p:nvSpPr>
          <p:cNvPr id="66603" name="Rectangle 34"/>
          <p:cNvSpPr>
            <a:spLocks noChangeArrowheads="1"/>
          </p:cNvSpPr>
          <p:nvPr/>
        </p:nvSpPr>
        <p:spPr bwMode="auto">
          <a:xfrm>
            <a:off x="3276600" y="4724400"/>
            <a:ext cx="381000" cy="152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66604" name="Rectangle 35"/>
          <p:cNvSpPr>
            <a:spLocks noChangeArrowheads="1"/>
          </p:cNvSpPr>
          <p:nvPr/>
        </p:nvSpPr>
        <p:spPr bwMode="auto">
          <a:xfrm>
            <a:off x="3886200" y="4724400"/>
            <a:ext cx="76200" cy="152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66605" name="Rectangle 36"/>
          <p:cNvSpPr>
            <a:spLocks noChangeArrowheads="1"/>
          </p:cNvSpPr>
          <p:nvPr/>
        </p:nvSpPr>
        <p:spPr bwMode="auto">
          <a:xfrm>
            <a:off x="4038600" y="4724400"/>
            <a:ext cx="304800" cy="152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66606" name="Rectangle 37"/>
          <p:cNvSpPr>
            <a:spLocks noChangeArrowheads="1"/>
          </p:cNvSpPr>
          <p:nvPr/>
        </p:nvSpPr>
        <p:spPr bwMode="auto">
          <a:xfrm>
            <a:off x="4800600" y="4724400"/>
            <a:ext cx="228600" cy="152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66607" name="Rectangle 38"/>
          <p:cNvSpPr>
            <a:spLocks noChangeArrowheads="1"/>
          </p:cNvSpPr>
          <p:nvPr/>
        </p:nvSpPr>
        <p:spPr bwMode="auto">
          <a:xfrm>
            <a:off x="5105400" y="4724400"/>
            <a:ext cx="228600" cy="152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cxnSp>
        <p:nvCxnSpPr>
          <p:cNvPr id="66608" name="Straight Connector 40"/>
          <p:cNvCxnSpPr>
            <a:cxnSpLocks noChangeShapeType="1"/>
          </p:cNvCxnSpPr>
          <p:nvPr/>
        </p:nvCxnSpPr>
        <p:spPr bwMode="auto">
          <a:xfrm rot="10800000">
            <a:off x="3200400" y="4953000"/>
            <a:ext cx="2438400" cy="158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sp>
        <p:nvSpPr>
          <p:cNvPr id="66609" name="Rectangle 38"/>
          <p:cNvSpPr>
            <a:spLocks noChangeArrowheads="1"/>
          </p:cNvSpPr>
          <p:nvPr/>
        </p:nvSpPr>
        <p:spPr bwMode="auto">
          <a:xfrm>
            <a:off x="5410200" y="4724400"/>
            <a:ext cx="228600" cy="152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66610" name="Rectangle 35"/>
          <p:cNvSpPr>
            <a:spLocks noChangeArrowheads="1"/>
          </p:cNvSpPr>
          <p:nvPr/>
        </p:nvSpPr>
        <p:spPr bwMode="auto">
          <a:xfrm>
            <a:off x="4419600" y="4724400"/>
            <a:ext cx="76200" cy="152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66611" name="Rectangle 35"/>
          <p:cNvSpPr>
            <a:spLocks noChangeArrowheads="1"/>
          </p:cNvSpPr>
          <p:nvPr/>
        </p:nvSpPr>
        <p:spPr bwMode="auto">
          <a:xfrm>
            <a:off x="4724400" y="4724400"/>
            <a:ext cx="76200" cy="1524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66612" name="Rectangle 35"/>
          <p:cNvSpPr>
            <a:spLocks noChangeArrowheads="1"/>
          </p:cNvSpPr>
          <p:nvPr/>
        </p:nvSpPr>
        <p:spPr bwMode="auto">
          <a:xfrm>
            <a:off x="4495800" y="4724400"/>
            <a:ext cx="76200" cy="1524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66613" name="Rectangle 35"/>
          <p:cNvSpPr>
            <a:spLocks noChangeArrowheads="1"/>
          </p:cNvSpPr>
          <p:nvPr/>
        </p:nvSpPr>
        <p:spPr bwMode="auto">
          <a:xfrm>
            <a:off x="5638800" y="4724400"/>
            <a:ext cx="76200" cy="1524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cxnSp>
        <p:nvCxnSpPr>
          <p:cNvPr id="66614" name="Straight Connector 32"/>
          <p:cNvCxnSpPr>
            <a:cxnSpLocks noChangeShapeType="1"/>
            <a:stCxn id="66618" idx="1"/>
          </p:cNvCxnSpPr>
          <p:nvPr/>
        </p:nvCxnSpPr>
        <p:spPr bwMode="auto">
          <a:xfrm rot="10800000">
            <a:off x="4876800" y="4572000"/>
            <a:ext cx="609600" cy="158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</p:cxnSp>
      <p:sp>
        <p:nvSpPr>
          <p:cNvPr id="66615" name="Rectangle 37"/>
          <p:cNvSpPr>
            <a:spLocks noChangeArrowheads="1"/>
          </p:cNvSpPr>
          <p:nvPr/>
        </p:nvSpPr>
        <p:spPr bwMode="auto">
          <a:xfrm>
            <a:off x="4800600" y="4495800"/>
            <a:ext cx="228600" cy="152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66616" name="Rectangle 38"/>
          <p:cNvSpPr>
            <a:spLocks noChangeArrowheads="1"/>
          </p:cNvSpPr>
          <p:nvPr/>
        </p:nvSpPr>
        <p:spPr bwMode="auto">
          <a:xfrm>
            <a:off x="5334000" y="4495800"/>
            <a:ext cx="152400" cy="152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66617" name="Rectangle 35"/>
          <p:cNvSpPr>
            <a:spLocks noChangeArrowheads="1"/>
          </p:cNvSpPr>
          <p:nvPr/>
        </p:nvSpPr>
        <p:spPr bwMode="auto">
          <a:xfrm>
            <a:off x="4724400" y="4495800"/>
            <a:ext cx="76200" cy="1524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66618" name="Rectangle 35"/>
          <p:cNvSpPr>
            <a:spLocks noChangeArrowheads="1"/>
          </p:cNvSpPr>
          <p:nvPr/>
        </p:nvSpPr>
        <p:spPr bwMode="auto">
          <a:xfrm>
            <a:off x="5486400" y="4495800"/>
            <a:ext cx="76200" cy="15240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i="1">
              <a:solidFill>
                <a:srgbClr val="FFFF00"/>
              </a:solidFill>
            </a:endParaRPr>
          </a:p>
        </p:txBody>
      </p:sp>
      <p:sp>
        <p:nvSpPr>
          <p:cNvPr id="98" name="Arc 97"/>
          <p:cNvSpPr/>
          <p:nvPr/>
        </p:nvSpPr>
        <p:spPr bwMode="auto">
          <a:xfrm>
            <a:off x="3276600" y="3048000"/>
            <a:ext cx="1219200" cy="990600"/>
          </a:xfrm>
          <a:prstGeom prst="arc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 i="1"/>
          </a:p>
        </p:txBody>
      </p:sp>
      <p:sp>
        <p:nvSpPr>
          <p:cNvPr id="61" name="Oval 60"/>
          <p:cNvSpPr/>
          <p:nvPr/>
        </p:nvSpPr>
        <p:spPr bwMode="auto">
          <a:xfrm>
            <a:off x="4343400" y="2438400"/>
            <a:ext cx="304800" cy="3048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 i="1"/>
          </a:p>
        </p:txBody>
      </p:sp>
      <p:sp>
        <p:nvSpPr>
          <p:cNvPr id="65" name="Title 64"/>
          <p:cNvSpPr>
            <a:spLocks noGrp="1"/>
          </p:cNvSpPr>
          <p:nvPr>
            <p:ph type="title"/>
          </p:nvPr>
        </p:nvSpPr>
        <p:spPr>
          <a:xfrm>
            <a:off x="457200" y="18171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/>
              <a:t>Beyond </a:t>
            </a:r>
            <a:r>
              <a:rPr lang="en-US" sz="3200" i="1" dirty="0"/>
              <a:t>de novo </a:t>
            </a:r>
            <a:r>
              <a:rPr lang="en-US" sz="3200" dirty="0" smtClean="0"/>
              <a:t>annotation</a:t>
            </a:r>
            <a:br>
              <a:rPr lang="en-US" sz="3200" dirty="0" smtClean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86200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1676400"/>
            <a:ext cx="3125788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000" dirty="0" smtClean="0"/>
              <a:t>Distributed Parallelization</a:t>
            </a:r>
            <a:endParaRPr lang="en-US" sz="3000" dirty="0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4572000" cy="4648200"/>
          </a:xfrm>
        </p:spPr>
        <p:txBody>
          <a:bodyPr/>
          <a:lstStyle/>
          <a:p>
            <a:pPr eaLnBrk="1" hangingPunct="1">
              <a:buFont typeface="Arial"/>
              <a:buChar char="•"/>
            </a:pPr>
            <a:r>
              <a:rPr lang="en-US" sz="2500" dirty="0" smtClean="0"/>
              <a:t>Supports Message </a:t>
            </a:r>
            <a:r>
              <a:rPr lang="en-US" sz="2500" dirty="0"/>
              <a:t>Passing Interface (MPI</a:t>
            </a:r>
            <a:r>
              <a:rPr lang="en-US" sz="2500" dirty="0" smtClean="0"/>
              <a:t>), </a:t>
            </a:r>
            <a:r>
              <a:rPr lang="en-US" sz="2500" dirty="0"/>
              <a:t>a communication protocol for computer clusters which essentially allows multiple computers to act like a single powerful machine.</a:t>
            </a:r>
          </a:p>
        </p:txBody>
      </p:sp>
    </p:spTree>
    <p:extLst>
      <p:ext uri="{BB962C8B-B14F-4D97-AF65-F5344CB8AC3E}">
        <p14:creationId xmlns:p14="http://schemas.microsoft.com/office/powerpoint/2010/main" val="604363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2" name="Group 35"/>
          <p:cNvGrpSpPr>
            <a:grpSpLocks noChangeAspect="1"/>
          </p:cNvGrpSpPr>
          <p:nvPr/>
        </p:nvGrpSpPr>
        <p:grpSpPr>
          <a:xfrm>
            <a:off x="365760" y="1005840"/>
            <a:ext cx="8418195" cy="5554980"/>
            <a:chOff x="1454150" y="1921402"/>
            <a:chExt cx="6235700" cy="4114800"/>
          </a:xfrm>
        </p:grpSpPr>
        <p:pic>
          <p:nvPicPr>
            <p:cNvPr id="5" name="Picture 4" descr="7_1"/>
            <p:cNvPicPr/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5400000">
              <a:off x="2514600" y="860952"/>
              <a:ext cx="4114800" cy="62357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/>
            <p:nvPr/>
          </p:nvSpPr>
          <p:spPr>
            <a:xfrm>
              <a:off x="1489825" y="3189251"/>
              <a:ext cx="1844230" cy="214884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 rot="20729960">
              <a:off x="2581412" y="2904259"/>
              <a:ext cx="1696357" cy="110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 rot="890586">
              <a:off x="4371628" y="2908959"/>
              <a:ext cx="1651854" cy="10615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 rot="21130883">
              <a:off x="2805577" y="3466984"/>
              <a:ext cx="1243848" cy="1302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 rot="470487">
              <a:off x="4608705" y="3468577"/>
              <a:ext cx="1263455" cy="12709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321338" y="3752729"/>
              <a:ext cx="1269976" cy="24970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371283" y="4343889"/>
              <a:ext cx="1269976" cy="24970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694916" y="4861144"/>
              <a:ext cx="924938" cy="24970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847316" y="3196386"/>
              <a:ext cx="743998" cy="212140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296989" y="3905917"/>
              <a:ext cx="45719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326198" y="4391514"/>
              <a:ext cx="45719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300164" y="4495020"/>
              <a:ext cx="97787" cy="9540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679041" y="5030207"/>
              <a:ext cx="45719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044108" y="3189251"/>
              <a:ext cx="1844230" cy="214884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586337" y="2439041"/>
              <a:ext cx="2054922" cy="33010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21"/>
            <p:cNvCxnSpPr/>
            <p:nvPr/>
          </p:nvCxnSpPr>
          <p:spPr>
            <a:xfrm rot="5400000">
              <a:off x="3961756" y="4257089"/>
              <a:ext cx="2121408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274145" y="4256295"/>
              <a:ext cx="2121408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3120015" y="2022771"/>
              <a:ext cx="516875" cy="13183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357047" y="3229747"/>
              <a:ext cx="516875" cy="13183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3075617" y="2703228"/>
              <a:ext cx="884137" cy="13183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702200" y="2723793"/>
              <a:ext cx="884137" cy="13183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 flipV="1">
              <a:off x="2989785" y="1988811"/>
              <a:ext cx="3408166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 flipV="1">
              <a:off x="2802496" y="3173525"/>
              <a:ext cx="3408166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008433" y="2869896"/>
              <a:ext cx="106038" cy="24550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249423" y="2869896"/>
              <a:ext cx="106038" cy="245503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066996" y="1982202"/>
              <a:ext cx="182427" cy="101427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403910" y="2034530"/>
              <a:ext cx="182427" cy="101427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001710" y="2507720"/>
              <a:ext cx="649694" cy="116931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" name="Straight Connector 36"/>
            <p:cNvCxnSpPr/>
            <p:nvPr/>
          </p:nvCxnSpPr>
          <p:spPr>
            <a:xfrm rot="5400000">
              <a:off x="3728946" y="3094098"/>
              <a:ext cx="1174344" cy="1588"/>
            </a:xfrm>
            <a:prstGeom prst="line">
              <a:avLst/>
            </a:prstGeom>
            <a:ln w="15875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75102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2" name="Group 24"/>
          <p:cNvGrpSpPr/>
          <p:nvPr/>
        </p:nvGrpSpPr>
        <p:grpSpPr>
          <a:xfrm>
            <a:off x="365760" y="1005972"/>
            <a:ext cx="8418195" cy="5554980"/>
            <a:chOff x="1454150" y="1921402"/>
            <a:chExt cx="6235700" cy="4114800"/>
          </a:xfrm>
        </p:grpSpPr>
        <p:pic>
          <p:nvPicPr>
            <p:cNvPr id="5" name="Picture 4" descr="7_1"/>
            <p:cNvPicPr/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5400000">
              <a:off x="2514600" y="860952"/>
              <a:ext cx="4114800" cy="62357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/>
            <p:nvPr/>
          </p:nvSpPr>
          <p:spPr>
            <a:xfrm>
              <a:off x="1489825" y="3189251"/>
              <a:ext cx="1844230" cy="214884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 rot="20729960">
              <a:off x="2581412" y="2904259"/>
              <a:ext cx="1696357" cy="110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 rot="890586">
              <a:off x="4371628" y="2908959"/>
              <a:ext cx="1651854" cy="10615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 rot="21130883">
              <a:off x="2805577" y="3466984"/>
              <a:ext cx="1243848" cy="1302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 rot="470487">
              <a:off x="4608705" y="3468577"/>
              <a:ext cx="1263455" cy="12709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321338" y="3752729"/>
              <a:ext cx="1269976" cy="24970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371283" y="4343889"/>
              <a:ext cx="1269976" cy="24970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694916" y="4861144"/>
              <a:ext cx="924938" cy="24970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847316" y="3196386"/>
              <a:ext cx="743998" cy="212140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296989" y="3905917"/>
              <a:ext cx="45719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326198" y="4391514"/>
              <a:ext cx="45719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300164" y="4495020"/>
              <a:ext cx="97787" cy="9540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679041" y="5030207"/>
              <a:ext cx="45719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044108" y="3189251"/>
              <a:ext cx="1844230" cy="214884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586337" y="2439041"/>
              <a:ext cx="2054922" cy="33010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21"/>
            <p:cNvCxnSpPr/>
            <p:nvPr/>
          </p:nvCxnSpPr>
          <p:spPr>
            <a:xfrm rot="5400000">
              <a:off x="3961756" y="4257089"/>
              <a:ext cx="2121408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274145" y="4256295"/>
              <a:ext cx="2121408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0"/>
            <p:cNvSpPr/>
            <p:nvPr/>
          </p:nvSpPr>
          <p:spPr>
            <a:xfrm flipH="1">
              <a:off x="3771965" y="3244014"/>
              <a:ext cx="159248" cy="13183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916943" y="2507720"/>
              <a:ext cx="806223" cy="66726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916943" y="3222612"/>
              <a:ext cx="806223" cy="43725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1" name="Straight Connector 30"/>
            <p:cNvCxnSpPr/>
            <p:nvPr/>
          </p:nvCxnSpPr>
          <p:spPr>
            <a:xfrm rot="5400000">
              <a:off x="3728946" y="3094098"/>
              <a:ext cx="1174344" cy="1588"/>
            </a:xfrm>
            <a:prstGeom prst="line">
              <a:avLst/>
            </a:prstGeom>
            <a:ln w="15875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411544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2" name="Group 25"/>
          <p:cNvGrpSpPr/>
          <p:nvPr/>
        </p:nvGrpSpPr>
        <p:grpSpPr>
          <a:xfrm>
            <a:off x="365760" y="1005840"/>
            <a:ext cx="8418195" cy="5554980"/>
            <a:chOff x="1454150" y="1921402"/>
            <a:chExt cx="6235700" cy="4114800"/>
          </a:xfrm>
        </p:grpSpPr>
        <p:pic>
          <p:nvPicPr>
            <p:cNvPr id="5" name="Picture 4" descr="7_1"/>
            <p:cNvPicPr/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5400000">
              <a:off x="2514600" y="860952"/>
              <a:ext cx="4114800" cy="62357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/>
            <p:nvPr/>
          </p:nvSpPr>
          <p:spPr>
            <a:xfrm>
              <a:off x="1489825" y="3189251"/>
              <a:ext cx="1844230" cy="214884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 rot="21130883">
              <a:off x="2805577" y="3466984"/>
              <a:ext cx="1243848" cy="1302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 rot="470487">
              <a:off x="4608705" y="3468577"/>
              <a:ext cx="1263455" cy="12709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321338" y="3752729"/>
              <a:ext cx="1269976" cy="24970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371283" y="4343889"/>
              <a:ext cx="1269976" cy="24970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694916" y="4861144"/>
              <a:ext cx="924938" cy="24970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847316" y="3196386"/>
              <a:ext cx="743998" cy="212140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296989" y="3905917"/>
              <a:ext cx="45719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326198" y="4391514"/>
              <a:ext cx="45719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300164" y="4495020"/>
              <a:ext cx="97787" cy="9540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679041" y="5030207"/>
              <a:ext cx="45719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044108" y="3189251"/>
              <a:ext cx="1844230" cy="214884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586337" y="2582677"/>
              <a:ext cx="2054922" cy="24256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21"/>
            <p:cNvCxnSpPr/>
            <p:nvPr/>
          </p:nvCxnSpPr>
          <p:spPr>
            <a:xfrm rot="5400000">
              <a:off x="3961756" y="4257089"/>
              <a:ext cx="2121408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274145" y="4256295"/>
              <a:ext cx="2121408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0"/>
            <p:cNvSpPr/>
            <p:nvPr/>
          </p:nvSpPr>
          <p:spPr>
            <a:xfrm flipH="1">
              <a:off x="3771965" y="3244014"/>
              <a:ext cx="159248" cy="13183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916943" y="3222612"/>
              <a:ext cx="806223" cy="43725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/>
            <p:cNvCxnSpPr/>
            <p:nvPr/>
          </p:nvCxnSpPr>
          <p:spPr>
            <a:xfrm rot="5400000">
              <a:off x="4096299" y="3463039"/>
              <a:ext cx="438050" cy="1588"/>
            </a:xfrm>
            <a:prstGeom prst="line">
              <a:avLst/>
            </a:prstGeom>
            <a:ln w="15875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65417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2" name="Group 31"/>
          <p:cNvGrpSpPr/>
          <p:nvPr/>
        </p:nvGrpSpPr>
        <p:grpSpPr>
          <a:xfrm>
            <a:off x="365760" y="1005840"/>
            <a:ext cx="8418195" cy="5554980"/>
            <a:chOff x="1454150" y="1921402"/>
            <a:chExt cx="6235700" cy="4114800"/>
          </a:xfrm>
        </p:grpSpPr>
        <p:pic>
          <p:nvPicPr>
            <p:cNvPr id="5" name="Picture 4" descr="7_1"/>
            <p:cNvPicPr/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5400000">
              <a:off x="2514600" y="860952"/>
              <a:ext cx="4114800" cy="62357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8"/>
            <p:cNvSpPr/>
            <p:nvPr/>
          </p:nvSpPr>
          <p:spPr>
            <a:xfrm rot="21130883">
              <a:off x="2805577" y="3466984"/>
              <a:ext cx="1243848" cy="13028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 rot="470487">
              <a:off x="4608705" y="3468577"/>
              <a:ext cx="1263455" cy="12709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321338" y="3752729"/>
              <a:ext cx="1269976" cy="24970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371283" y="4343889"/>
              <a:ext cx="1269976" cy="24970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694916" y="4861144"/>
              <a:ext cx="924938" cy="24970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847316" y="3196386"/>
              <a:ext cx="743998" cy="212140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296989" y="3905917"/>
              <a:ext cx="45719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326198" y="4391514"/>
              <a:ext cx="45719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300164" y="4495020"/>
              <a:ext cx="97787" cy="9540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679041" y="5030207"/>
              <a:ext cx="45719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586337" y="2582677"/>
              <a:ext cx="2054922" cy="24256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21"/>
            <p:cNvCxnSpPr/>
            <p:nvPr/>
          </p:nvCxnSpPr>
          <p:spPr>
            <a:xfrm rot="5400000">
              <a:off x="3961756" y="4257089"/>
              <a:ext cx="2121408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274145" y="4256295"/>
              <a:ext cx="2121408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3999019" y="4264223"/>
              <a:ext cx="2121408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2244017" y="4256295"/>
              <a:ext cx="2121408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5400000">
              <a:off x="5693390" y="4264223"/>
              <a:ext cx="2121408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/>
            <p:cNvSpPr/>
            <p:nvPr/>
          </p:nvSpPr>
          <p:spPr>
            <a:xfrm>
              <a:off x="3916943" y="3222612"/>
              <a:ext cx="806223" cy="43725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/>
            <p:cNvCxnSpPr/>
            <p:nvPr/>
          </p:nvCxnSpPr>
          <p:spPr>
            <a:xfrm rot="5400000">
              <a:off x="4096299" y="3463039"/>
              <a:ext cx="438050" cy="1588"/>
            </a:xfrm>
            <a:prstGeom prst="line">
              <a:avLst/>
            </a:prstGeom>
            <a:ln w="15875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/>
            <p:cNvSpPr/>
            <p:nvPr/>
          </p:nvSpPr>
          <p:spPr>
            <a:xfrm>
              <a:off x="5653243" y="3229746"/>
              <a:ext cx="806223" cy="43725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/>
            <p:cNvCxnSpPr/>
            <p:nvPr/>
          </p:nvCxnSpPr>
          <p:spPr>
            <a:xfrm rot="5400000">
              <a:off x="5832599" y="3454298"/>
              <a:ext cx="438050" cy="1588"/>
            </a:xfrm>
            <a:prstGeom prst="line">
              <a:avLst/>
            </a:prstGeom>
            <a:ln w="15875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29"/>
            <p:cNvSpPr/>
            <p:nvPr/>
          </p:nvSpPr>
          <p:spPr>
            <a:xfrm>
              <a:off x="2194800" y="3222629"/>
              <a:ext cx="806223" cy="43725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1" name="Straight Connector 30"/>
            <p:cNvCxnSpPr/>
            <p:nvPr/>
          </p:nvCxnSpPr>
          <p:spPr>
            <a:xfrm rot="5400000">
              <a:off x="2374156" y="3447181"/>
              <a:ext cx="438050" cy="1588"/>
            </a:xfrm>
            <a:prstGeom prst="line">
              <a:avLst/>
            </a:prstGeom>
            <a:ln w="15875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67630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2" name="Group 18"/>
          <p:cNvGrpSpPr/>
          <p:nvPr/>
        </p:nvGrpSpPr>
        <p:grpSpPr>
          <a:xfrm>
            <a:off x="365760" y="1005840"/>
            <a:ext cx="8418195" cy="5554980"/>
            <a:chOff x="1454150" y="1921402"/>
            <a:chExt cx="6235700" cy="4114800"/>
          </a:xfrm>
        </p:grpSpPr>
        <p:pic>
          <p:nvPicPr>
            <p:cNvPr id="5" name="Picture 4" descr="7_1"/>
            <p:cNvPicPr/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5400000">
              <a:off x="2514600" y="860952"/>
              <a:ext cx="4114800" cy="62357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11" name="Rectangle 10"/>
            <p:cNvSpPr/>
            <p:nvPr/>
          </p:nvSpPr>
          <p:spPr>
            <a:xfrm>
              <a:off x="6321338" y="3752729"/>
              <a:ext cx="1269976" cy="24970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371283" y="4343889"/>
              <a:ext cx="1269976" cy="24970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694916" y="4861144"/>
              <a:ext cx="924938" cy="24970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847316" y="3196386"/>
              <a:ext cx="743998" cy="212140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296989" y="3905917"/>
              <a:ext cx="45719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326198" y="4391514"/>
              <a:ext cx="45719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300164" y="4495020"/>
              <a:ext cx="97787" cy="9540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679041" y="5030207"/>
              <a:ext cx="45719" cy="4571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586337" y="2675425"/>
              <a:ext cx="2054922" cy="10701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/>
            <p:cNvCxnSpPr/>
            <p:nvPr/>
          </p:nvCxnSpPr>
          <p:spPr>
            <a:xfrm rot="5400000">
              <a:off x="5693390" y="4264223"/>
              <a:ext cx="2121408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18251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2" name="Group 6"/>
          <p:cNvGrpSpPr/>
          <p:nvPr/>
        </p:nvGrpSpPr>
        <p:grpSpPr>
          <a:xfrm>
            <a:off x="365760" y="1005840"/>
            <a:ext cx="8418195" cy="5554980"/>
            <a:chOff x="1454150" y="1921402"/>
            <a:chExt cx="6235700" cy="4114800"/>
          </a:xfrm>
        </p:grpSpPr>
        <p:pic>
          <p:nvPicPr>
            <p:cNvPr id="5" name="Picture 4" descr="7_1"/>
            <p:cNvPicPr/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5400000">
              <a:off x="2514600" y="860952"/>
              <a:ext cx="4114800" cy="62357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5"/>
            <p:cNvSpPr/>
            <p:nvPr/>
          </p:nvSpPr>
          <p:spPr>
            <a:xfrm>
              <a:off x="1797048" y="2323715"/>
              <a:ext cx="351302" cy="29722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3679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64291" tIns="32146" rIns="64291" bIns="32146"/>
          <a:lstStyle/>
          <a:p>
            <a:r>
              <a:rPr lang="en-US" dirty="0" smtClean="0"/>
              <a:t>Secondary Annotation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931" y="1308625"/>
            <a:ext cx="8225358" cy="3000375"/>
          </a:xfrm>
        </p:spPr>
        <p:txBody>
          <a:bodyPr lIns="64291" tIns="32146" rIns="64291" bIns="32146">
            <a:normAutofit/>
          </a:bodyPr>
          <a:lstStyle/>
          <a:p>
            <a:r>
              <a:rPr lang="en-US" dirty="0" smtClean="0"/>
              <a:t>Protein Domains and Families</a:t>
            </a:r>
          </a:p>
          <a:p>
            <a:pPr lvl="1"/>
            <a:r>
              <a:rPr lang="en-US" dirty="0" err="1" smtClean="0"/>
              <a:t>InterPro</a:t>
            </a:r>
            <a:endParaRPr lang="en-US" dirty="0" smtClean="0"/>
          </a:p>
          <a:p>
            <a:pPr lvl="1"/>
            <a:r>
              <a:rPr lang="en-US" dirty="0" err="1" smtClean="0"/>
              <a:t>Pfam</a:t>
            </a:r>
            <a:endParaRPr lang="en-US" dirty="0" smtClean="0"/>
          </a:p>
          <a:p>
            <a:r>
              <a:rPr lang="en-US" dirty="0" smtClean="0"/>
              <a:t>GO and other ontologies</a:t>
            </a:r>
          </a:p>
          <a:p>
            <a:r>
              <a:rPr lang="en-US" dirty="0"/>
              <a:t>Pathways</a:t>
            </a:r>
          </a:p>
          <a:p>
            <a:pPr marL="137160" indent="0">
              <a:buNone/>
            </a:pPr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1143" y="1444656"/>
            <a:ext cx="2338145" cy="52801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4085" y="4071938"/>
            <a:ext cx="3463553" cy="267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7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throughput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4125" y="1544638"/>
            <a:ext cx="6635750" cy="464661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39061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happened in 2013?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591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happened in 2013?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MAKER-P</a:t>
            </a:r>
          </a:p>
          <a:p>
            <a:pPr marL="585216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360868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happened in 2013?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MAKER-P</a:t>
            </a:r>
          </a:p>
          <a:p>
            <a:pPr lvl="1"/>
            <a:r>
              <a:rPr lang="en-US" dirty="0" smtClean="0"/>
              <a:t>Plant</a:t>
            </a:r>
          </a:p>
        </p:txBody>
      </p:sp>
    </p:spTree>
    <p:extLst>
      <p:ext uri="{BB962C8B-B14F-4D97-AF65-F5344CB8AC3E}">
        <p14:creationId xmlns:p14="http://schemas.microsoft.com/office/powerpoint/2010/main" val="660773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happened in 2013?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MAKER-P</a:t>
            </a:r>
          </a:p>
          <a:p>
            <a:pPr lvl="1"/>
            <a:r>
              <a:rPr lang="en-US" dirty="0" smtClean="0"/>
              <a:t>Plant</a:t>
            </a:r>
          </a:p>
          <a:p>
            <a:pPr lvl="1"/>
            <a:r>
              <a:rPr lang="en-US" dirty="0" smtClean="0"/>
              <a:t>Parallelized</a:t>
            </a:r>
          </a:p>
        </p:txBody>
      </p:sp>
    </p:spTree>
    <p:extLst>
      <p:ext uri="{BB962C8B-B14F-4D97-AF65-F5344CB8AC3E}">
        <p14:creationId xmlns:p14="http://schemas.microsoft.com/office/powerpoint/2010/main" val="808679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happened in 2013?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MAKER-P</a:t>
            </a:r>
          </a:p>
          <a:p>
            <a:pPr lvl="1"/>
            <a:r>
              <a:rPr lang="en-US" dirty="0" smtClean="0"/>
              <a:t>Plant</a:t>
            </a:r>
          </a:p>
          <a:p>
            <a:pPr lvl="1"/>
            <a:r>
              <a:rPr lang="en-US" dirty="0" smtClean="0"/>
              <a:t>Parallelized</a:t>
            </a:r>
          </a:p>
          <a:p>
            <a:pPr lvl="1"/>
            <a:r>
              <a:rPr lang="en-US" dirty="0" smtClean="0"/>
              <a:t>Publication</a:t>
            </a:r>
          </a:p>
        </p:txBody>
      </p:sp>
    </p:spTree>
    <p:extLst>
      <p:ext uri="{BB962C8B-B14F-4D97-AF65-F5344CB8AC3E}">
        <p14:creationId xmlns:p14="http://schemas.microsoft.com/office/powerpoint/2010/main" val="16648159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happened in </a:t>
            </a:r>
            <a:r>
              <a:rPr lang="en-US" dirty="0" smtClean="0"/>
              <a:t>2013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Publication:</a:t>
            </a:r>
          </a:p>
          <a:p>
            <a:pPr marL="137160" indent="0">
              <a:buNone/>
            </a:pPr>
            <a:r>
              <a:rPr lang="en-US" b="1" dirty="0"/>
              <a:t>MAKER-P: a tool-kit for the rapid creation, management, and quality control of plant genome annotations </a:t>
            </a:r>
            <a:endParaRPr lang="en-US" b="1" dirty="0" smtClean="0"/>
          </a:p>
          <a:p>
            <a:pPr marL="137160" indent="0">
              <a:buNone/>
            </a:pP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>Campbell, Law, Holt et al.,  Plant Phys. 2013</a:t>
            </a:r>
            <a:endParaRPr lang="en-US" dirty="0"/>
          </a:p>
          <a:p>
            <a:pPr marL="13716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56608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64291" tIns="32146" rIns="64291" bIns="32146"/>
          <a:lstStyle/>
          <a:p>
            <a:r>
              <a:rPr lang="en-US" dirty="0" smtClean="0"/>
              <a:t>MAKER-P at iPlant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484" y="1261041"/>
            <a:ext cx="8416657" cy="5062923"/>
          </a:xfrm>
        </p:spPr>
        <p:txBody>
          <a:bodyPr lIns="64291" tIns="32146" rIns="64291" bIns="32146">
            <a:normAutofit lnSpcReduction="10000"/>
          </a:bodyPr>
          <a:lstStyle/>
          <a:p>
            <a:r>
              <a:rPr lang="en-US" dirty="0"/>
              <a:t>Atmosphere </a:t>
            </a:r>
          </a:p>
          <a:p>
            <a:pPr lvl="1"/>
            <a:r>
              <a:rPr lang="en-US" dirty="0"/>
              <a:t>MPI enabled for parallel computation</a:t>
            </a:r>
          </a:p>
          <a:p>
            <a:pPr lvl="1"/>
            <a:r>
              <a:rPr lang="en-US" dirty="0"/>
              <a:t>Maximum instance size 16 CPU</a:t>
            </a:r>
          </a:p>
          <a:p>
            <a:pPr lvl="1"/>
            <a:r>
              <a:rPr lang="en-US" dirty="0">
                <a:hlinkClick r:id="rId3"/>
              </a:rPr>
              <a:t>http://www.iplantcollaborative.org</a:t>
            </a:r>
            <a:endParaRPr lang="en-US" dirty="0" smtClean="0"/>
          </a:p>
          <a:p>
            <a:r>
              <a:rPr lang="en-US" dirty="0" smtClean="0"/>
              <a:t>TACC </a:t>
            </a:r>
            <a:r>
              <a:rPr lang="en-US" dirty="0" err="1" smtClean="0"/>
              <a:t>Lonestar</a:t>
            </a:r>
            <a:endParaRPr lang="en-US" dirty="0" smtClean="0"/>
          </a:p>
          <a:p>
            <a:pPr lvl="1"/>
            <a:r>
              <a:rPr lang="en-US" dirty="0" smtClean="0"/>
              <a:t>Supercomputer with 22,656 CPU</a:t>
            </a:r>
          </a:p>
          <a:p>
            <a:pPr lvl="1"/>
            <a:r>
              <a:rPr lang="en-US" dirty="0" smtClean="0"/>
              <a:t>MPI enabled for parallel computation</a:t>
            </a:r>
          </a:p>
          <a:p>
            <a:pPr lvl="1"/>
            <a:r>
              <a:rPr lang="en-US" dirty="0" smtClean="0"/>
              <a:t>Can complete entire rice genome in ~2 </a:t>
            </a:r>
            <a:r>
              <a:rPr lang="en-US" dirty="0" err="1" smtClean="0"/>
              <a:t>hrs</a:t>
            </a:r>
            <a:r>
              <a:rPr lang="en-US" dirty="0" smtClean="0"/>
              <a:t> (1,152 cores)</a:t>
            </a:r>
          </a:p>
          <a:p>
            <a:pPr lvl="2"/>
            <a:r>
              <a:rPr lang="en-US" dirty="0" smtClean="0"/>
              <a:t>96 CPU per chromosome</a:t>
            </a:r>
          </a:p>
          <a:p>
            <a:pPr lvl="1"/>
            <a:r>
              <a:rPr lang="en-US" dirty="0" smtClean="0"/>
              <a:t>Currently being integrated into the iPlant Discovery Environment </a:t>
            </a:r>
            <a:r>
              <a:rPr lang="en-US" dirty="0" smtClean="0">
                <a:sym typeface="Wingdings"/>
              </a:rPr>
              <a:t>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www.iplantcollaborative.org</a:t>
            </a:r>
            <a:endParaRPr lang="en-US" dirty="0" smtClean="0"/>
          </a:p>
          <a:p>
            <a:pPr lvl="1"/>
            <a:r>
              <a:rPr lang="en-US" dirty="0" smtClean="0"/>
              <a:t>XSEDE </a:t>
            </a:r>
            <a:r>
              <a:rPr lang="en-US" dirty="0" smtClean="0">
                <a:sym typeface="Wingdings"/>
              </a:rPr>
              <a:t></a:t>
            </a:r>
            <a:r>
              <a:rPr lang="en-US" dirty="0" smtClean="0"/>
              <a:t> </a:t>
            </a:r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www.xsede.org</a:t>
            </a:r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338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throughput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534" y="1669022"/>
            <a:ext cx="7433733" cy="486243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35561" y="1699918"/>
            <a:ext cx="4746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</a:t>
            </a:r>
            <a:r>
              <a:rPr lang="en-US" b="1" dirty="0" smtClean="0">
                <a:solidFill>
                  <a:schemeClr val="bg1"/>
                </a:solidFill>
              </a:rPr>
              <a:t>erformance on </a:t>
            </a:r>
            <a:r>
              <a:rPr lang="en-US" b="1" i="1" dirty="0" err="1" smtClean="0">
                <a:solidFill>
                  <a:schemeClr val="bg1"/>
                </a:solidFill>
              </a:rPr>
              <a:t>Zea</a:t>
            </a:r>
            <a:r>
              <a:rPr lang="en-US" b="1" i="1" dirty="0" smtClean="0">
                <a:solidFill>
                  <a:schemeClr val="bg1"/>
                </a:solidFill>
              </a:rPr>
              <a:t> maize</a:t>
            </a:r>
            <a:r>
              <a:rPr lang="en-US" b="1" dirty="0" smtClean="0">
                <a:solidFill>
                  <a:schemeClr val="bg1"/>
                </a:solidFill>
              </a:rPr>
              <a:t> genome (~ 2Gb)</a:t>
            </a:r>
            <a:endParaRPr lang="en-US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4679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 smtClean="0"/>
              <a:t>Pinus</a:t>
            </a:r>
            <a:r>
              <a:rPr lang="en-US" i="1" dirty="0" smtClean="0"/>
              <a:t> </a:t>
            </a:r>
            <a:r>
              <a:rPr lang="en-US" i="1" dirty="0" err="1" smtClean="0"/>
              <a:t>taeda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2797" y="5635616"/>
            <a:ext cx="6765502" cy="1081256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8,640 </a:t>
            </a:r>
            <a:r>
              <a:rPr lang="en-US" dirty="0" err="1" smtClean="0"/>
              <a:t>cpus</a:t>
            </a:r>
            <a:r>
              <a:rPr lang="en-US" dirty="0" smtClean="0"/>
              <a:t> on TACC</a:t>
            </a:r>
            <a:endParaRPr lang="en-US" dirty="0"/>
          </a:p>
          <a:p>
            <a:r>
              <a:rPr lang="en-US" dirty="0"/>
              <a:t>~37 hours with queue </a:t>
            </a:r>
            <a:r>
              <a:rPr lang="en-US" dirty="0" smtClean="0"/>
              <a:t>(runtime 14 hours 37 minutes)</a:t>
            </a:r>
          </a:p>
          <a:p>
            <a:r>
              <a:rPr lang="en-US" dirty="0" smtClean="0"/>
              <a:t>Throughput of &gt; 1 Gb/hour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837" y="1225631"/>
            <a:ext cx="5947912" cy="4290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0861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57200" y="1417638"/>
            <a:ext cx="8229600" cy="5071569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Book Antiqua"/>
            </a:endParaRP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Genome Project Overview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2074863"/>
            <a:ext cx="20828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61515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3361" y="120677"/>
            <a:ext cx="8537627" cy="6702041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39" y="812321"/>
            <a:ext cx="7725109" cy="62239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349" y="278499"/>
            <a:ext cx="3074924" cy="34404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3361" y="155959"/>
            <a:ext cx="5442505" cy="523216"/>
          </a:xfrm>
          <a:prstGeom prst="rect">
            <a:avLst/>
          </a:prstGeom>
          <a:noFill/>
        </p:spPr>
        <p:txBody>
          <a:bodyPr wrap="none" lIns="91435" tIns="45718" rIns="91435" bIns="45718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Assembly &amp; Annotation at iPlant</a:t>
            </a:r>
          </a:p>
        </p:txBody>
      </p:sp>
    </p:spTree>
    <p:extLst>
      <p:ext uri="{BB962C8B-B14F-4D97-AF65-F5344CB8AC3E}">
        <p14:creationId xmlns:p14="http://schemas.microsoft.com/office/powerpoint/2010/main" val="36937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Added to </a:t>
            </a:r>
            <a:r>
              <a:rPr lang="en-US" dirty="0" smtClean="0"/>
              <a:t>MAKER-P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non-coding RNA support</a:t>
            </a:r>
          </a:p>
          <a:p>
            <a:r>
              <a:rPr lang="en-US" dirty="0" smtClean="0"/>
              <a:t>better repeat annotation</a:t>
            </a:r>
          </a:p>
          <a:p>
            <a:r>
              <a:rPr lang="en-US" dirty="0" smtClean="0"/>
              <a:t>better </a:t>
            </a:r>
            <a:r>
              <a:rPr lang="en-US" dirty="0" err="1" smtClean="0"/>
              <a:t>pseudogene</a:t>
            </a:r>
            <a:r>
              <a:rPr lang="en-US" dirty="0" smtClean="0"/>
              <a:t> annotation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4546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non-coding RNA annotation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tRNAscan</a:t>
            </a:r>
            <a:r>
              <a:rPr lang="en-US" dirty="0" smtClean="0"/>
              <a:t> support</a:t>
            </a:r>
          </a:p>
          <a:p>
            <a:pPr lvl="1"/>
            <a:r>
              <a:rPr lang="en-US" dirty="0" smtClean="0"/>
              <a:t>Will run from inside MAKER</a:t>
            </a:r>
          </a:p>
          <a:p>
            <a:pPr lvl="1"/>
            <a:r>
              <a:rPr lang="en-US" dirty="0" smtClean="0"/>
              <a:t>Doesn’t install automatically</a:t>
            </a:r>
            <a:endParaRPr lang="en-US" dirty="0"/>
          </a:p>
          <a:p>
            <a:r>
              <a:rPr lang="en-US" dirty="0" err="1" smtClean="0"/>
              <a:t>snoScan</a:t>
            </a:r>
            <a:r>
              <a:rPr lang="en-US" dirty="0" smtClean="0"/>
              <a:t> support</a:t>
            </a:r>
          </a:p>
          <a:p>
            <a:pPr lvl="1"/>
            <a:r>
              <a:rPr lang="en-US" dirty="0" smtClean="0"/>
              <a:t>Can supply data file for annotation</a:t>
            </a:r>
          </a:p>
          <a:p>
            <a:pPr lvl="1"/>
            <a:r>
              <a:rPr lang="en-US" dirty="0" smtClean="0"/>
              <a:t>Will run from inside automatically</a:t>
            </a:r>
          </a:p>
          <a:p>
            <a:pPr lvl="1"/>
            <a:r>
              <a:rPr lang="en-US" dirty="0" smtClean="0"/>
              <a:t>Doesn’t install automatically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3921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Better Repeat Annotation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past:</a:t>
            </a:r>
          </a:p>
          <a:p>
            <a:pPr lvl="1"/>
            <a:r>
              <a:rPr lang="en-US" dirty="0" smtClean="0"/>
              <a:t>Custom Repeat library</a:t>
            </a:r>
          </a:p>
          <a:p>
            <a:pPr lvl="1"/>
            <a:r>
              <a:rPr lang="en-US" dirty="0" smtClean="0"/>
              <a:t>de novo generated </a:t>
            </a:r>
            <a:r>
              <a:rPr lang="en-US" dirty="0" err="1" smtClean="0"/>
              <a:t>RepeatModeler</a:t>
            </a:r>
            <a:endParaRPr lang="en-US" dirty="0" smtClean="0"/>
          </a:p>
          <a:p>
            <a:r>
              <a:rPr lang="en-US" dirty="0" smtClean="0"/>
              <a:t>Now:</a:t>
            </a:r>
          </a:p>
          <a:p>
            <a:pPr lvl="1"/>
            <a:r>
              <a:rPr lang="en-US" dirty="0" err="1" smtClean="0"/>
              <a:t>RepeatModeler</a:t>
            </a:r>
            <a:r>
              <a:rPr lang="en-US" dirty="0" smtClean="0"/>
              <a:t>, but better. </a:t>
            </a:r>
          </a:p>
          <a:p>
            <a:pPr lvl="1"/>
            <a:r>
              <a:rPr lang="en-US" dirty="0" smtClean="0"/>
              <a:t>Step-by-step guide available at:  </a:t>
            </a:r>
            <a:r>
              <a:rPr lang="en-US" dirty="0" smtClean="0">
                <a:hlinkClick r:id="rId3"/>
              </a:rPr>
              <a:t>http://weatherby.genetics.utah.edu/MAKER/wiki/index.php/</a:t>
            </a:r>
            <a:r>
              <a:rPr lang="en-US" dirty="0" err="1" smtClean="0">
                <a:hlinkClick r:id="rId3"/>
              </a:rPr>
              <a:t>Repeat_Library_Construction</a:t>
            </a:r>
            <a:r>
              <a:rPr lang="en-US" dirty="0" smtClean="0">
                <a:hlinkClick r:id="rId3"/>
              </a:rPr>
              <a:t>--Basic</a:t>
            </a:r>
            <a:endParaRPr lang="en-US" dirty="0" smtClean="0"/>
          </a:p>
          <a:p>
            <a:pPr lvl="1"/>
            <a:r>
              <a:rPr lang="en-US" dirty="0" smtClean="0"/>
              <a:t>To be automated in the future</a:t>
            </a:r>
          </a:p>
        </p:txBody>
      </p:sp>
    </p:spTree>
    <p:extLst>
      <p:ext uri="{BB962C8B-B14F-4D97-AF65-F5344CB8AC3E}">
        <p14:creationId xmlns:p14="http://schemas.microsoft.com/office/powerpoint/2010/main" val="1364358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Better </a:t>
            </a:r>
            <a:r>
              <a:rPr lang="en-US" dirty="0" err="1" smtClean="0"/>
              <a:t>Pseudogene</a:t>
            </a:r>
            <a:r>
              <a:rPr lang="en-US" dirty="0" smtClean="0"/>
              <a:t> Annotation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past:</a:t>
            </a:r>
          </a:p>
          <a:p>
            <a:pPr lvl="1"/>
            <a:r>
              <a:rPr lang="en-US" dirty="0" smtClean="0"/>
              <a:t>Custom Repeat library</a:t>
            </a:r>
          </a:p>
          <a:p>
            <a:pPr lvl="1"/>
            <a:r>
              <a:rPr lang="en-US" dirty="0" smtClean="0"/>
              <a:t>de novo generated </a:t>
            </a:r>
            <a:r>
              <a:rPr lang="en-US" dirty="0" err="1" smtClean="0"/>
              <a:t>RepeatModeler</a:t>
            </a:r>
            <a:endParaRPr lang="en-US" dirty="0" smtClean="0"/>
          </a:p>
          <a:p>
            <a:r>
              <a:rPr lang="en-US" dirty="0" smtClean="0"/>
              <a:t>Now:</a:t>
            </a:r>
          </a:p>
          <a:p>
            <a:pPr lvl="1"/>
            <a:r>
              <a:rPr lang="en-US" dirty="0" err="1" smtClean="0"/>
              <a:t>RepeatModeler</a:t>
            </a:r>
            <a:r>
              <a:rPr lang="en-US" dirty="0" smtClean="0"/>
              <a:t>, but better. </a:t>
            </a:r>
          </a:p>
          <a:p>
            <a:pPr lvl="1"/>
            <a:r>
              <a:rPr lang="en-US" dirty="0" smtClean="0"/>
              <a:t>Step-by-step guide available at:</a:t>
            </a:r>
          </a:p>
          <a:p>
            <a:pPr marL="585216" lvl="1" indent="0">
              <a:buNone/>
            </a:pPr>
            <a:r>
              <a:rPr lang="en-US" dirty="0">
                <a:hlinkClick r:id="rId3"/>
              </a:rPr>
              <a:t>http://shiulab.plantbiology.msu.edu/wiki/index.php/</a:t>
            </a:r>
            <a:r>
              <a:rPr lang="en-US" dirty="0" smtClean="0">
                <a:hlinkClick r:id="rId3"/>
              </a:rPr>
              <a:t>Protocol:Pseudogene</a:t>
            </a:r>
            <a:endParaRPr lang="en-US" dirty="0" smtClean="0"/>
          </a:p>
          <a:p>
            <a:pPr lvl="1"/>
            <a:r>
              <a:rPr lang="en-US" dirty="0" smtClean="0"/>
              <a:t>To be automated in the future</a:t>
            </a:r>
          </a:p>
        </p:txBody>
      </p:sp>
    </p:spTree>
    <p:extLst>
      <p:ext uri="{BB962C8B-B14F-4D97-AF65-F5344CB8AC3E}">
        <p14:creationId xmlns:p14="http://schemas.microsoft.com/office/powerpoint/2010/main" val="243522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Coming in 2014?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Expanded </a:t>
            </a:r>
            <a:r>
              <a:rPr lang="en-US" dirty="0" err="1" smtClean="0"/>
              <a:t>ncRNA</a:t>
            </a:r>
            <a:r>
              <a:rPr lang="en-US" dirty="0" smtClean="0"/>
              <a:t> support</a:t>
            </a:r>
          </a:p>
          <a:p>
            <a:r>
              <a:rPr lang="en-US" dirty="0" smtClean="0"/>
              <a:t>MAKER-EVM</a:t>
            </a:r>
          </a:p>
          <a:p>
            <a:r>
              <a:rPr lang="en-US" dirty="0" smtClean="0"/>
              <a:t>Expanded Augustus/bam support</a:t>
            </a:r>
          </a:p>
          <a:p>
            <a:r>
              <a:rPr lang="en-US" dirty="0" smtClean="0"/>
              <a:t>Better integration with </a:t>
            </a:r>
            <a:r>
              <a:rPr lang="en-US" dirty="0" err="1" smtClean="0"/>
              <a:t>iPlant’s</a:t>
            </a:r>
            <a:r>
              <a:rPr lang="en-US" dirty="0" smtClean="0"/>
              <a:t> Discovery environment</a:t>
            </a:r>
          </a:p>
        </p:txBody>
      </p:sp>
    </p:spTree>
    <p:extLst>
      <p:ext uri="{BB962C8B-B14F-4D97-AF65-F5344CB8AC3E}">
        <p14:creationId xmlns:p14="http://schemas.microsoft.com/office/powerpoint/2010/main" val="3211336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Expanded </a:t>
            </a:r>
            <a:r>
              <a:rPr lang="en-US" dirty="0" err="1" smtClean="0"/>
              <a:t>ncRNA</a:t>
            </a:r>
            <a:r>
              <a:rPr lang="en-US" dirty="0" smtClean="0"/>
              <a:t> annotation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More of a feeling than a to-do list</a:t>
            </a:r>
          </a:p>
          <a:p>
            <a:r>
              <a:rPr lang="en-US" dirty="0" err="1" smtClean="0"/>
              <a:t>lncRNAs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1675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MAKER Evidence Modeler</a:t>
            </a:r>
            <a:endParaRPr lang="en-US" dirty="0"/>
          </a:p>
        </p:txBody>
      </p:sp>
      <p:pic>
        <p:nvPicPr>
          <p:cNvPr id="4" name="Content Placeholder 3" descr="Fig5.haasetal.2008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846" r="-25846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1821875" y="6390623"/>
            <a:ext cx="3585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Haas et al., Genome Biology 2008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5678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0777"/>
            <a:ext cx="8229600" cy="1143000"/>
          </a:xfrm>
        </p:spPr>
        <p:txBody>
          <a:bodyPr anchor="ctr" anchorCtr="0">
            <a:noAutofit/>
          </a:bodyPr>
          <a:lstStyle/>
          <a:p>
            <a:r>
              <a:rPr lang="en-US" sz="3600" b="1" dirty="0" smtClean="0"/>
              <a:t>MAKER Evidence Modeler</a:t>
            </a:r>
            <a:endParaRPr lang="en-US" sz="3600" b="1" dirty="0"/>
          </a:p>
        </p:txBody>
      </p:sp>
      <p:pic>
        <p:nvPicPr>
          <p:cNvPr id="9" name="Picture 8" descr="MAKER_tvag_pipeline.bas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8200"/>
            <a:ext cx="9144000" cy="26382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44231" y="5089769"/>
            <a:ext cx="4299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Cantarel</a:t>
            </a:r>
            <a:r>
              <a:rPr lang="en-US" dirty="0" smtClean="0"/>
              <a:t> et al., 2008; Holt and Yandell, 2010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064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0777"/>
            <a:ext cx="8229600" cy="1143000"/>
          </a:xfrm>
        </p:spPr>
        <p:txBody>
          <a:bodyPr anchor="ctr" anchorCtr="0">
            <a:noAutofit/>
          </a:bodyPr>
          <a:lstStyle/>
          <a:p>
            <a:r>
              <a:rPr lang="en-US" sz="3600" b="1" dirty="0" smtClean="0"/>
              <a:t>MAKER Evidence Modeler</a:t>
            </a:r>
            <a:endParaRPr lang="en-US" sz="3600" b="1" dirty="0"/>
          </a:p>
        </p:txBody>
      </p:sp>
      <p:pic>
        <p:nvPicPr>
          <p:cNvPr id="9" name="Picture 8" descr="MAKER_tvag_pipeline.bas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8200"/>
            <a:ext cx="9144000" cy="26382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44231" y="5089769"/>
            <a:ext cx="4299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Cantarel</a:t>
            </a:r>
            <a:r>
              <a:rPr lang="en-US" dirty="0" smtClean="0"/>
              <a:t> et al., 2008; Holt and Yandell, 2010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206352" y="2502955"/>
            <a:ext cx="1162001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    </a:t>
            </a:r>
            <a:r>
              <a:rPr lang="en-US" dirty="0" smtClean="0">
                <a:solidFill>
                  <a:schemeClr val="bg1"/>
                </a:solidFill>
                <a:latin typeface="Arial Black"/>
                <a:cs typeface="Arial Black"/>
              </a:rPr>
              <a:t>EVM</a:t>
            </a:r>
          </a:p>
          <a:p>
            <a:endParaRPr lang="en-US" dirty="0" smtClean="0">
              <a:solidFill>
                <a:schemeClr val="bg1"/>
              </a:solidFill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26542721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457200" y="1417638"/>
            <a:ext cx="8229600" cy="5071569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Book Antiqua"/>
            </a:endParaRP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Genome Project Overview</a:t>
            </a: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0070" y="2824163"/>
            <a:ext cx="1206500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2074863"/>
            <a:ext cx="20828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ight Arrow 12"/>
          <p:cNvSpPr/>
          <p:nvPr/>
        </p:nvSpPr>
        <p:spPr>
          <a:xfrm>
            <a:off x="2665444" y="2950345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1723539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Better Augustus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MAKER gives Augustus hints</a:t>
            </a:r>
          </a:p>
          <a:p>
            <a:r>
              <a:rPr lang="en-US" dirty="0" smtClean="0"/>
              <a:t>Augustus can take better hints from a bam file</a:t>
            </a:r>
          </a:p>
          <a:p>
            <a:r>
              <a:rPr lang="en-US" dirty="0" smtClean="0"/>
              <a:t>Users will be able to supply a bam file in the MAKER control file</a:t>
            </a:r>
          </a:p>
          <a:p>
            <a:r>
              <a:rPr lang="en-US" dirty="0" smtClean="0"/>
              <a:t>Bam files open up a world of possibilities!</a:t>
            </a:r>
          </a:p>
        </p:txBody>
      </p:sp>
    </p:spTree>
    <p:extLst>
      <p:ext uri="{BB962C8B-B14F-4D97-AF65-F5344CB8AC3E}">
        <p14:creationId xmlns:p14="http://schemas.microsoft.com/office/powerpoint/2010/main" val="19861548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3361" y="120677"/>
            <a:ext cx="8537627" cy="6702041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39" y="812321"/>
            <a:ext cx="7725109" cy="62239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349" y="278499"/>
            <a:ext cx="3074924" cy="34404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3361" y="155959"/>
            <a:ext cx="5442505" cy="523216"/>
          </a:xfrm>
          <a:prstGeom prst="rect">
            <a:avLst/>
          </a:prstGeom>
          <a:noFill/>
        </p:spPr>
        <p:txBody>
          <a:bodyPr wrap="none" lIns="91435" tIns="45718" rIns="91435" bIns="45718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Assembly &amp; Annotation at iPlant</a:t>
            </a:r>
          </a:p>
        </p:txBody>
      </p:sp>
    </p:spTree>
    <p:extLst>
      <p:ext uri="{BB962C8B-B14F-4D97-AF65-F5344CB8AC3E}">
        <p14:creationId xmlns:p14="http://schemas.microsoft.com/office/powerpoint/2010/main" val="3294108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/>
              <a:t>Future Annotations</a:t>
            </a:r>
            <a:endParaRPr lang="en-US" b="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600200"/>
            <a:ext cx="4121763" cy="504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8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Trichmonas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  <a:r>
              <a:rPr kumimoji="0" lang="en-US" sz="28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vaginalis</a:t>
            </a:r>
            <a:endParaRPr kumimoji="0" 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8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Pinus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  <a:r>
              <a:rPr kumimoji="0" lang="en-US" sz="28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taeda</a:t>
            </a:r>
            <a:endParaRPr kumimoji="0" 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8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Apis</a:t>
            </a:r>
            <a:r>
              <a:rPr kumimoji="0" lang="en-US" sz="28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  <a:r>
              <a:rPr kumimoji="0" lang="en-US" sz="280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dorsata</a:t>
            </a:r>
            <a:endParaRPr kumimoji="0" 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Cronartium</a:t>
            </a:r>
            <a:r>
              <a:rPr kumimoji="0" lang="en-US" sz="28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</a:t>
            </a:r>
            <a:r>
              <a:rPr kumimoji="0" lang="en-US" sz="280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quercuum</a:t>
            </a:r>
            <a:endParaRPr kumimoji="0" 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Common Pigeon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2800" dirty="0" err="1" smtClean="0"/>
              <a:t>Cardiocondyla</a:t>
            </a:r>
            <a:r>
              <a:rPr lang="en-US" sz="2800" dirty="0" smtClean="0"/>
              <a:t> </a:t>
            </a:r>
            <a:r>
              <a:rPr lang="en-US" sz="2800" dirty="0" err="1" smtClean="0"/>
              <a:t>obscurior</a:t>
            </a:r>
            <a:endParaRPr lang="en-US" sz="2800" dirty="0" smtClean="0"/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859026" y="1654920"/>
            <a:ext cx="4121763" cy="504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Southern right whale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2800" noProof="0" dirty="0" err="1" smtClean="0"/>
              <a:t>Tardigrade</a:t>
            </a:r>
            <a:endParaRPr lang="en-US" sz="2800" noProof="0" dirty="0" smtClean="0"/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80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Spotted Gar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2800" noProof="0" dirty="0" smtClean="0"/>
              <a:t>Gibbon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80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Turkey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2800" noProof="0" dirty="0" smtClean="0"/>
              <a:t>9 </a:t>
            </a:r>
            <a:r>
              <a:rPr lang="en-US" sz="2800" noProof="0" dirty="0" err="1" smtClean="0"/>
              <a:t>spined</a:t>
            </a:r>
            <a:r>
              <a:rPr lang="en-US" sz="2800" noProof="0" dirty="0" smtClean="0"/>
              <a:t> </a:t>
            </a:r>
            <a:r>
              <a:rPr lang="en-US" sz="2800" noProof="0" dirty="0" err="1" smtClean="0"/>
              <a:t>stickelback</a:t>
            </a:r>
            <a:endParaRPr lang="en-US" sz="2800" noProof="0" dirty="0" smtClean="0"/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80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Golden</a:t>
            </a:r>
            <a:r>
              <a:rPr kumimoji="0" lang="en-US" sz="280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 Eagle</a:t>
            </a:r>
            <a:endParaRPr kumimoji="0" 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905246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Acknowledgements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idx="1"/>
          </p:nvPr>
        </p:nvSpPr>
        <p:spPr>
          <a:xfrm>
            <a:off x="698500" y="1354138"/>
            <a:ext cx="7772400" cy="498316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Arial"/>
              <a:buChar char="•"/>
            </a:pPr>
            <a:endParaRPr lang="en-US" sz="649" dirty="0" smtClean="0"/>
          </a:p>
          <a:p>
            <a:pPr marL="547200" eaLnBrk="1" hangingPunct="1">
              <a:lnSpc>
                <a:spcPct val="110000"/>
              </a:lnSpc>
              <a:spcBef>
                <a:spcPts val="312"/>
              </a:spcBef>
              <a:buFont typeface="Arial"/>
              <a:buChar char="•"/>
            </a:pPr>
            <a:r>
              <a:rPr lang="en-US" sz="1200" dirty="0" smtClean="0"/>
              <a:t>I’d like to thank and recognize all contributions from Mark </a:t>
            </a:r>
            <a:r>
              <a:rPr lang="en-US" sz="1200" dirty="0" err="1" smtClean="0"/>
              <a:t>Yandell</a:t>
            </a:r>
            <a:r>
              <a:rPr lang="en-US" sz="1200" dirty="0" smtClean="0"/>
              <a:t> at the University of Utah, as well as lab members Barry Moore, Michael Campbell, Daniel </a:t>
            </a:r>
            <a:r>
              <a:rPr lang="en-US" sz="1200" dirty="0" err="1" smtClean="0"/>
              <a:t>Ence</a:t>
            </a:r>
            <a:r>
              <a:rPr lang="en-US" sz="1200" dirty="0" smtClean="0"/>
              <a:t>, and former lab member </a:t>
            </a:r>
            <a:r>
              <a:rPr lang="en-US" sz="1200" dirty="0" err="1" smtClean="0"/>
              <a:t>Meiyee</a:t>
            </a:r>
            <a:r>
              <a:rPr lang="en-US" sz="1200" dirty="0" smtClean="0"/>
              <a:t> Law.</a:t>
            </a:r>
            <a:endParaRPr lang="en-US" sz="500" dirty="0" smtClean="0"/>
          </a:p>
          <a:p>
            <a:pPr>
              <a:lnSpc>
                <a:spcPct val="110000"/>
              </a:lnSpc>
              <a:buFont typeface="Arial"/>
              <a:buChar char="•"/>
            </a:pPr>
            <a:r>
              <a:rPr lang="en-US" sz="1200" dirty="0" smtClean="0"/>
              <a:t>Special </a:t>
            </a:r>
            <a:r>
              <a:rPr lang="en-US" sz="1200" dirty="0"/>
              <a:t>thank you </a:t>
            </a:r>
            <a:r>
              <a:rPr lang="en-US" sz="1200" dirty="0" smtClean="0"/>
              <a:t>to Scott Cain, Robert </a:t>
            </a:r>
            <a:r>
              <a:rPr lang="en-US" sz="1200" dirty="0" err="1" smtClean="0"/>
              <a:t>Buels</a:t>
            </a:r>
            <a:r>
              <a:rPr lang="en-US" sz="1200" dirty="0" smtClean="0"/>
              <a:t>, and Amelia Ireland.</a:t>
            </a:r>
            <a:endParaRPr lang="en-US" sz="1200" dirty="0"/>
          </a:p>
          <a:p>
            <a:pPr eaLnBrk="1" hangingPunct="1">
              <a:lnSpc>
                <a:spcPct val="110000"/>
              </a:lnSpc>
              <a:buFont typeface="Arial"/>
              <a:buChar char="•"/>
            </a:pPr>
            <a:r>
              <a:rPr lang="en-US" sz="1200" dirty="0" smtClean="0"/>
              <a:t>I </a:t>
            </a:r>
            <a:r>
              <a:rPr lang="en-US" sz="1200" dirty="0"/>
              <a:t>would also like to recognize </a:t>
            </a:r>
            <a:r>
              <a:rPr lang="en-US" sz="1200" dirty="0" smtClean="0"/>
              <a:t>collaborators Ian </a:t>
            </a:r>
            <a:r>
              <a:rPr lang="en-US" sz="1200" dirty="0" err="1" smtClean="0"/>
              <a:t>Korf</a:t>
            </a:r>
            <a:r>
              <a:rPr lang="en-US" sz="1200" dirty="0" smtClean="0"/>
              <a:t> at UC Davis</a:t>
            </a:r>
            <a:endParaRPr lang="en-US" sz="500" dirty="0" smtClean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98500" y="2521806"/>
            <a:ext cx="7772400" cy="2913794"/>
          </a:xfrm>
          <a:prstGeom prst="rect">
            <a:avLst/>
          </a:prstGeom>
        </p:spPr>
        <p:txBody>
          <a:bodyPr vert="horz" numCol="2">
            <a:normAutofit fontScale="92500" lnSpcReduction="10000"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Arial"/>
              <a:buChar char="•"/>
            </a:pPr>
            <a:r>
              <a:rPr lang="en-US" sz="1400" dirty="0" smtClean="0"/>
              <a:t>MAKER-P and integration into </a:t>
            </a:r>
            <a:r>
              <a:rPr lang="en-US" sz="1400" dirty="0" err="1" smtClean="0"/>
              <a:t>iPlant</a:t>
            </a:r>
            <a:r>
              <a:rPr lang="en-US" sz="1400" dirty="0" smtClean="0"/>
              <a:t> infrastructure: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Josh Stein (CSHL)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Kevin Childs (MSU)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err="1" smtClean="0"/>
              <a:t>Gaurav</a:t>
            </a:r>
            <a:r>
              <a:rPr lang="en-US" sz="1000" dirty="0" smtClean="0"/>
              <a:t> </a:t>
            </a:r>
            <a:r>
              <a:rPr lang="en-US" sz="1000" dirty="0" err="1" smtClean="0"/>
              <a:t>Moghe</a:t>
            </a:r>
            <a:r>
              <a:rPr lang="en-US" sz="1000" dirty="0" smtClean="0"/>
              <a:t> (MSU)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David </a:t>
            </a:r>
            <a:r>
              <a:rPr lang="en-US" sz="1000" dirty="0" err="1" smtClean="0"/>
              <a:t>Hufnagel</a:t>
            </a:r>
            <a:r>
              <a:rPr lang="en-US" sz="1000" dirty="0" smtClean="0"/>
              <a:t> (MSU)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err="1" smtClean="0"/>
              <a:t>Jikai</a:t>
            </a:r>
            <a:r>
              <a:rPr lang="en-US" sz="1000" dirty="0" smtClean="0"/>
              <a:t> Lei (MSU)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err="1" smtClean="0"/>
              <a:t>Rujira</a:t>
            </a:r>
            <a:r>
              <a:rPr lang="en-US" sz="1000" dirty="0" smtClean="0"/>
              <a:t> </a:t>
            </a:r>
            <a:r>
              <a:rPr lang="en-US" sz="1000" dirty="0" err="1" smtClean="0"/>
              <a:t>Achawanantakun</a:t>
            </a:r>
            <a:r>
              <a:rPr lang="en-US" sz="1000" dirty="0" smtClean="0"/>
              <a:t> (MSU)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Carolyn Lawrence (USDA-ARS CICGRU)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Doreen Ware (CSHL)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Shin-Han </a:t>
            </a:r>
            <a:r>
              <a:rPr lang="en-US" sz="1000" dirty="0" err="1" smtClean="0"/>
              <a:t>Shiu</a:t>
            </a:r>
            <a:r>
              <a:rPr lang="en-US" sz="1000" dirty="0" smtClean="0"/>
              <a:t> (MSU)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err="1" smtClean="0"/>
              <a:t>Yanni</a:t>
            </a:r>
            <a:r>
              <a:rPr lang="en-US" sz="1000" dirty="0" smtClean="0"/>
              <a:t> Sun (MSU)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err="1" smtClean="0"/>
              <a:t>Ning</a:t>
            </a:r>
            <a:r>
              <a:rPr lang="en-US" sz="1000" dirty="0" smtClean="0"/>
              <a:t> Jiang (MSU)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Matt Vaughn (TACC)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Dian Jiao (TACC)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err="1" smtClean="0"/>
              <a:t>Zhenyuan</a:t>
            </a:r>
            <a:r>
              <a:rPr lang="en-US" sz="1000" dirty="0" smtClean="0"/>
              <a:t> Lu (CSHL)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err="1" smtClean="0"/>
              <a:t>Nirav</a:t>
            </a:r>
            <a:r>
              <a:rPr lang="en-US" sz="1000" dirty="0" smtClean="0"/>
              <a:t> Merchant (U. Arizona)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endParaRPr lang="en-US" sz="1000" dirty="0"/>
          </a:p>
          <a:p>
            <a:pPr lvl="1">
              <a:lnSpc>
                <a:spcPct val="90000"/>
              </a:lnSpc>
              <a:buFont typeface="Arial"/>
              <a:buChar char="•"/>
            </a:pPr>
            <a:endParaRPr lang="en-US" sz="1000" dirty="0" smtClean="0"/>
          </a:p>
          <a:p>
            <a:pPr lvl="1">
              <a:lnSpc>
                <a:spcPct val="90000"/>
              </a:lnSpc>
              <a:buFont typeface="Arial"/>
              <a:buChar char="•"/>
            </a:pPr>
            <a:endParaRPr lang="en-US" sz="1000" dirty="0" smtClean="0"/>
          </a:p>
          <a:p>
            <a:pPr>
              <a:lnSpc>
                <a:spcPct val="90000"/>
              </a:lnSpc>
              <a:buFont typeface="Arial"/>
              <a:buChar char="•"/>
            </a:pPr>
            <a:r>
              <a:rPr lang="en-US" sz="1400" i="1" dirty="0" err="1" smtClean="0"/>
              <a:t>Pinus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taeda</a:t>
            </a:r>
            <a:r>
              <a:rPr lang="en-US" sz="1400" i="1" dirty="0" smtClean="0"/>
              <a:t> </a:t>
            </a:r>
            <a:r>
              <a:rPr lang="en-US" sz="1400" dirty="0" smtClean="0"/>
              <a:t>genome project: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Jill </a:t>
            </a:r>
            <a:r>
              <a:rPr lang="en-US" sz="1000" dirty="0" err="1" smtClean="0"/>
              <a:t>Wegrzyn</a:t>
            </a:r>
            <a:r>
              <a:rPr lang="en-US" sz="1000" dirty="0" smtClean="0"/>
              <a:t> (UConn)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John </a:t>
            </a:r>
            <a:r>
              <a:rPr lang="en-US" sz="1000" dirty="0" err="1" smtClean="0"/>
              <a:t>Liechty</a:t>
            </a:r>
            <a:r>
              <a:rPr lang="en-US" sz="1000" dirty="0" smtClean="0"/>
              <a:t> (UC Davis)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err="1" smtClean="0"/>
              <a:t>Kristian</a:t>
            </a:r>
            <a:r>
              <a:rPr lang="en-US" sz="1000" dirty="0" smtClean="0"/>
              <a:t> Stevens (UC Davis)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Carol </a:t>
            </a:r>
            <a:r>
              <a:rPr lang="en-US" sz="1000" dirty="0" err="1" smtClean="0"/>
              <a:t>Loopstra</a:t>
            </a:r>
            <a:r>
              <a:rPr lang="en-US" sz="1000" dirty="0" smtClean="0"/>
              <a:t> (Texas A&amp;M)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Hans Vasquez-Gross (UC Davis)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Brian Lin (UC Davis)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Matt Dougherty (UC Davis)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Jacob </a:t>
            </a:r>
            <a:r>
              <a:rPr lang="en-US" sz="1000" dirty="0" err="1" smtClean="0"/>
              <a:t>Zieve</a:t>
            </a:r>
            <a:r>
              <a:rPr lang="en-US" sz="1000" dirty="0" smtClean="0"/>
              <a:t> (UC Davis)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Pedro J Martinez-Garcia (UC Davis)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James A </a:t>
            </a:r>
            <a:r>
              <a:rPr lang="en-US" sz="1000" dirty="0" err="1" smtClean="0"/>
              <a:t>Yorke</a:t>
            </a:r>
            <a:r>
              <a:rPr lang="en-US" sz="1000" dirty="0" smtClean="0"/>
              <a:t> (U. Maryland(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Marc </a:t>
            </a:r>
            <a:r>
              <a:rPr lang="en-US" sz="1000" dirty="0" err="1" smtClean="0"/>
              <a:t>Crepeau</a:t>
            </a:r>
            <a:r>
              <a:rPr lang="en-US" sz="1000" dirty="0" smtClean="0"/>
              <a:t> (UC Davis)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Daniela </a:t>
            </a:r>
            <a:r>
              <a:rPr lang="en-US" sz="1000" dirty="0" err="1" smtClean="0"/>
              <a:t>Puiu</a:t>
            </a:r>
            <a:r>
              <a:rPr lang="en-US" sz="1000" dirty="0" smtClean="0"/>
              <a:t> (Johns Hopkins)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Steven L </a:t>
            </a:r>
            <a:r>
              <a:rPr lang="en-US" sz="1000" dirty="0" err="1" smtClean="0"/>
              <a:t>Salzberg</a:t>
            </a:r>
            <a:r>
              <a:rPr lang="en-US" sz="1000" dirty="0" smtClean="0"/>
              <a:t> (</a:t>
            </a:r>
            <a:r>
              <a:rPr lang="en-US" sz="1000" dirty="0" err="1" smtClean="0"/>
              <a:t>Johh</a:t>
            </a:r>
            <a:r>
              <a:rPr lang="en-US" sz="1000" dirty="0" smtClean="0"/>
              <a:t> Hopkins)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Pieter J. </a:t>
            </a:r>
            <a:r>
              <a:rPr lang="en-US" sz="1000" dirty="0" err="1" smtClean="0"/>
              <a:t>deJong</a:t>
            </a:r>
            <a:r>
              <a:rPr lang="en-US" sz="1000" dirty="0" smtClean="0"/>
              <a:t> (CHORI-BACPAC Resources Center)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err="1" smtClean="0"/>
              <a:t>Keithanne</a:t>
            </a:r>
            <a:r>
              <a:rPr lang="en-US" sz="1000" dirty="0" smtClean="0"/>
              <a:t> </a:t>
            </a:r>
            <a:r>
              <a:rPr lang="en-US" sz="1000" dirty="0" err="1" smtClean="0"/>
              <a:t>Mockaitis</a:t>
            </a:r>
            <a:r>
              <a:rPr lang="en-US" sz="1000" dirty="0" smtClean="0"/>
              <a:t> (Indiana University)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err="1" smtClean="0"/>
              <a:t>Dorrie</a:t>
            </a:r>
            <a:r>
              <a:rPr lang="en-US" sz="1000" dirty="0" smtClean="0"/>
              <a:t> Main (Washington State)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Chuck Langley (UC Davis)</a:t>
            </a:r>
          </a:p>
          <a:p>
            <a:pPr lvl="1">
              <a:lnSpc>
                <a:spcPct val="90000"/>
              </a:lnSpc>
              <a:buFont typeface="Arial"/>
              <a:buChar char="•"/>
            </a:pPr>
            <a:r>
              <a:rPr lang="en-US" sz="1000" dirty="0" smtClean="0"/>
              <a:t>David Neale (UC Davis)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98500" y="5172869"/>
            <a:ext cx="7772400" cy="100806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Font typeface="Arial"/>
              <a:buChar char="•"/>
            </a:pPr>
            <a:r>
              <a:rPr lang="en-US" sz="1200" dirty="0" smtClean="0"/>
              <a:t>MAKER-</a:t>
            </a:r>
            <a:r>
              <a:rPr lang="en-US" sz="1200" dirty="0" err="1" smtClean="0"/>
              <a:t>devel</a:t>
            </a:r>
            <a:r>
              <a:rPr lang="en-US" sz="1200" dirty="0" smtClean="0"/>
              <a:t> community</a:t>
            </a:r>
          </a:p>
          <a:p>
            <a:pPr>
              <a:lnSpc>
                <a:spcPct val="110000"/>
              </a:lnSpc>
              <a:buFont typeface="Arial"/>
              <a:buChar char="•"/>
            </a:pPr>
            <a:r>
              <a:rPr lang="en-US" sz="1200" dirty="0"/>
              <a:t>F</a:t>
            </a:r>
            <a:r>
              <a:rPr lang="en-US" sz="1200" dirty="0" smtClean="0"/>
              <a:t>unding from the NHGRI through an RO1 grant entitled </a:t>
            </a:r>
            <a:r>
              <a:rPr lang="en-US" sz="1200" i="1" dirty="0" smtClean="0"/>
              <a:t>Software for the creation and quality control of genome annotations.</a:t>
            </a:r>
          </a:p>
        </p:txBody>
      </p:sp>
    </p:spTree>
    <p:extLst>
      <p:ext uri="{BB962C8B-B14F-4D97-AF65-F5344CB8AC3E}">
        <p14:creationId xmlns:p14="http://schemas.microsoft.com/office/powerpoint/2010/main" val="14467354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ker_user_data_geo_uniq_clean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8899"/>
            <a:ext cx="9144000" cy="622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0344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in Touch!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en-US" dirty="0" smtClean="0"/>
              <a:t>Mailing List:</a:t>
            </a:r>
          </a:p>
          <a:p>
            <a:pPr marL="137160" indent="0">
              <a:buNone/>
            </a:pPr>
            <a:r>
              <a:rPr lang="en-US" dirty="0" smtClean="0"/>
              <a:t>maker-</a:t>
            </a:r>
            <a:r>
              <a:rPr lang="en-US" dirty="0" err="1" smtClean="0"/>
              <a:t>devel</a:t>
            </a:r>
            <a:r>
              <a:rPr lang="en-US" dirty="0" smtClean="0"/>
              <a:t> at </a:t>
            </a:r>
            <a:r>
              <a:rPr lang="en-US" dirty="0" err="1" smtClean="0"/>
              <a:t>yandell-lab.org</a:t>
            </a:r>
            <a:endParaRPr lang="en-US" dirty="0" smtClean="0"/>
          </a:p>
          <a:p>
            <a:pPr marL="137160" indent="0">
              <a:buNone/>
            </a:pPr>
            <a:endParaRPr lang="en-US" dirty="0"/>
          </a:p>
          <a:p>
            <a:pPr marL="137160" indent="0">
              <a:buNone/>
            </a:pPr>
            <a:r>
              <a:rPr lang="en-US" dirty="0" smtClean="0"/>
              <a:t>Download:</a:t>
            </a:r>
          </a:p>
          <a:p>
            <a:pPr marL="137160" indent="0">
              <a:buNone/>
            </a:pPr>
            <a:r>
              <a:rPr lang="en-US" dirty="0">
                <a:hlinkClick r:id="rId3"/>
              </a:rPr>
              <a:t>http://yandell-lab.org/software/</a:t>
            </a:r>
            <a:r>
              <a:rPr lang="en-US" dirty="0" smtClean="0">
                <a:hlinkClick r:id="rId3"/>
              </a:rPr>
              <a:t>maker.html</a:t>
            </a:r>
            <a:endParaRPr lang="en-US" dirty="0" smtClean="0"/>
          </a:p>
          <a:p>
            <a:pPr marL="137160" indent="0">
              <a:buNone/>
            </a:pPr>
            <a:endParaRPr lang="en-US" dirty="0"/>
          </a:p>
          <a:p>
            <a:pPr marL="137160" indent="0">
              <a:buNone/>
            </a:pPr>
            <a:r>
              <a:rPr lang="en-US" dirty="0" smtClean="0"/>
              <a:t>Email me:</a:t>
            </a:r>
          </a:p>
          <a:p>
            <a:pPr marL="137160" indent="0">
              <a:buNone/>
            </a:pPr>
            <a:r>
              <a:rPr lang="en-US" dirty="0" err="1" smtClean="0"/>
              <a:t>dence</a:t>
            </a:r>
            <a:r>
              <a:rPr lang="en-US" dirty="0" smtClean="0"/>
              <a:t> at </a:t>
            </a:r>
            <a:r>
              <a:rPr lang="en-US" dirty="0" err="1" smtClean="0"/>
              <a:t>genetics.utah.edu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426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457200" y="1417638"/>
            <a:ext cx="8229600" cy="5071569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Book Antiqua"/>
            </a:endParaRP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Genome Project Overview</a:t>
            </a: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0070" y="2824163"/>
            <a:ext cx="1206500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33986" y="2824163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2074863"/>
            <a:ext cx="20828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ight Arrow 14"/>
          <p:cNvSpPr/>
          <p:nvPr/>
        </p:nvSpPr>
        <p:spPr>
          <a:xfrm>
            <a:off x="2665444" y="2950345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Book Antiqua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5279792" y="2950345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1677522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457200" y="1417638"/>
            <a:ext cx="8229600" cy="5071569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Book Antiqua"/>
            </a:endParaRP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Genome Project Overview</a:t>
            </a:r>
          </a:p>
        </p:txBody>
      </p:sp>
      <p:pic>
        <p:nvPicPr>
          <p:cNvPr id="7373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0070" y="2824163"/>
            <a:ext cx="1206500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33986" y="2824163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1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33986" y="4674994"/>
            <a:ext cx="185162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2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96784" y="5562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3" name="Picture 1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96784" y="4724400"/>
            <a:ext cx="8382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4" name="Picture 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87384" y="56388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5" name="Picture 1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11184" y="4724400"/>
            <a:ext cx="9144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46" name="Rectangle 18"/>
          <p:cNvSpPr>
            <a:spLocks noChangeArrowheads="1"/>
          </p:cNvSpPr>
          <p:nvPr/>
        </p:nvSpPr>
        <p:spPr bwMode="auto">
          <a:xfrm>
            <a:off x="3429000" y="3962400"/>
            <a:ext cx="19812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solidFill>
                  <a:prstClr val="black"/>
                </a:solidFill>
                <a:latin typeface="Courier" charset="0"/>
              </a:rPr>
              <a:t>&gt;Smg5</a:t>
            </a:r>
          </a:p>
          <a:p>
            <a:r>
              <a:rPr lang="en-US" sz="800" dirty="0">
                <a:solidFill>
                  <a:prstClr val="black"/>
                </a:solidFill>
                <a:latin typeface="Courier" charset="0"/>
              </a:rPr>
              <a:t>MEVTFSSGGSSNASSECAIDGGTNRCRGLEPNNGTCILSQEVKDLYRSLYTASKQLDDAKRNVQSVGQLFQHEIEEKRSLLVQLCKQIIFKDYQSVGKKVREVMWRRGYYEFIAFV</a:t>
            </a: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3400" y="2074863"/>
            <a:ext cx="20828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38200" y="472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840264" y="4267200"/>
            <a:ext cx="11960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  <a:latin typeface="Book Antiqua"/>
              </a:rPr>
              <a:t>SUCCESS</a:t>
            </a:r>
          </a:p>
        </p:txBody>
      </p:sp>
      <p:sp>
        <p:nvSpPr>
          <p:cNvPr id="21" name="Right Arrow 20"/>
          <p:cNvSpPr/>
          <p:nvPr/>
        </p:nvSpPr>
        <p:spPr>
          <a:xfrm>
            <a:off x="2665444" y="2950345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Book Antiqua"/>
            </a:endParaRPr>
          </a:p>
        </p:txBody>
      </p:sp>
      <p:sp>
        <p:nvSpPr>
          <p:cNvPr id="25" name="Right Arrow 24"/>
          <p:cNvSpPr/>
          <p:nvPr/>
        </p:nvSpPr>
        <p:spPr>
          <a:xfrm>
            <a:off x="5279792" y="2950345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Book Antiqua"/>
            </a:endParaRPr>
          </a:p>
        </p:txBody>
      </p:sp>
      <p:sp>
        <p:nvSpPr>
          <p:cNvPr id="26" name="Right Arrow 25"/>
          <p:cNvSpPr/>
          <p:nvPr/>
        </p:nvSpPr>
        <p:spPr>
          <a:xfrm rot="5400000">
            <a:off x="6816802" y="3725014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Book Antiqua"/>
            </a:endParaRPr>
          </a:p>
        </p:txBody>
      </p:sp>
      <p:sp>
        <p:nvSpPr>
          <p:cNvPr id="27" name="Right Arrow 26"/>
          <p:cNvSpPr/>
          <p:nvPr/>
        </p:nvSpPr>
        <p:spPr>
          <a:xfrm rot="10800000">
            <a:off x="5279792" y="5332302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Book Antiqua"/>
            </a:endParaRPr>
          </a:p>
        </p:txBody>
      </p:sp>
      <p:sp>
        <p:nvSpPr>
          <p:cNvPr id="28" name="Right Arrow 27"/>
          <p:cNvSpPr/>
          <p:nvPr/>
        </p:nvSpPr>
        <p:spPr>
          <a:xfrm rot="10800000">
            <a:off x="2186014" y="5332302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3407278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46" grpId="0"/>
      <p:bldP spid="24" grpId="0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457200" y="1417638"/>
            <a:ext cx="8229600" cy="5071569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Genome Project Overview</a:t>
            </a:r>
          </a:p>
        </p:txBody>
      </p:sp>
      <p:pic>
        <p:nvPicPr>
          <p:cNvPr id="7373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0070" y="2824163"/>
            <a:ext cx="1206500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33986" y="2824163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1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33986" y="4674994"/>
            <a:ext cx="185162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2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96784" y="5562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3" name="Picture 1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96784" y="4724400"/>
            <a:ext cx="8382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4" name="Picture 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87384" y="56388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5" name="Picture 1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11184" y="4724400"/>
            <a:ext cx="9144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46" name="Rectangle 18"/>
          <p:cNvSpPr>
            <a:spLocks noChangeArrowheads="1"/>
          </p:cNvSpPr>
          <p:nvPr/>
        </p:nvSpPr>
        <p:spPr bwMode="auto">
          <a:xfrm>
            <a:off x="3429000" y="3962400"/>
            <a:ext cx="19812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Courier" charset="0"/>
              </a:rPr>
              <a:t>&gt;Smg5</a:t>
            </a:r>
          </a:p>
          <a:p>
            <a:r>
              <a:rPr lang="en-US" sz="800" dirty="0">
                <a:solidFill>
                  <a:schemeClr val="bg1"/>
                </a:solidFill>
                <a:latin typeface="Courier" charset="0"/>
              </a:rPr>
              <a:t>MEVTFSSGGSSNASSECAIDGGTNRCRGLEPNNGTCILSQEVKDLYRSLYTASKQLDDAKRNVQSVGQLFQHEIEEKRSLLVQLCKQIIFKDYQSVGKKVREVMWRRGYYEFIAFV</a:t>
            </a: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3400" y="2074863"/>
            <a:ext cx="20828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38200" y="472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840264" y="4267200"/>
            <a:ext cx="11960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SUCCESS</a:t>
            </a:r>
          </a:p>
        </p:txBody>
      </p:sp>
      <p:sp>
        <p:nvSpPr>
          <p:cNvPr id="21" name="Right Arrow 20"/>
          <p:cNvSpPr/>
          <p:nvPr/>
        </p:nvSpPr>
        <p:spPr>
          <a:xfrm>
            <a:off x="2665444" y="2950345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ight Arrow 24"/>
          <p:cNvSpPr/>
          <p:nvPr/>
        </p:nvSpPr>
        <p:spPr>
          <a:xfrm>
            <a:off x="5279792" y="2950345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ight Arrow 25"/>
          <p:cNvSpPr/>
          <p:nvPr/>
        </p:nvSpPr>
        <p:spPr>
          <a:xfrm rot="5400000">
            <a:off x="6816802" y="3725014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ight Arrow 26"/>
          <p:cNvSpPr/>
          <p:nvPr/>
        </p:nvSpPr>
        <p:spPr>
          <a:xfrm rot="10800000">
            <a:off x="5279792" y="5332302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ight Arrow 27"/>
          <p:cNvSpPr/>
          <p:nvPr/>
        </p:nvSpPr>
        <p:spPr>
          <a:xfrm rot="10800000">
            <a:off x="2186014" y="5332302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0056241" y="3708737"/>
            <a:ext cx="2664615" cy="203132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6331579" y="1934682"/>
            <a:ext cx="2664615" cy="203132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0" name="Picture 29" descr="400px-MAKERLogo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557" y="2404826"/>
            <a:ext cx="2583637" cy="856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67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457200" y="1417638"/>
            <a:ext cx="8229600" cy="5071569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Genome Project Overview</a:t>
            </a:r>
          </a:p>
        </p:txBody>
      </p:sp>
      <p:pic>
        <p:nvPicPr>
          <p:cNvPr id="7373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0070" y="2824163"/>
            <a:ext cx="1206500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33986" y="2824163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1" name="Picture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33986" y="4674994"/>
            <a:ext cx="1851622" cy="151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2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96784" y="55626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3" name="Picture 1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96784" y="4724400"/>
            <a:ext cx="8382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4" name="Picture 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87384" y="56388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5" name="Picture 1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11184" y="4724400"/>
            <a:ext cx="9144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46" name="Rectangle 18"/>
          <p:cNvSpPr>
            <a:spLocks noChangeArrowheads="1"/>
          </p:cNvSpPr>
          <p:nvPr/>
        </p:nvSpPr>
        <p:spPr bwMode="auto">
          <a:xfrm>
            <a:off x="3429000" y="3962400"/>
            <a:ext cx="19812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Courier" charset="0"/>
              </a:rPr>
              <a:t>&gt;Smg5</a:t>
            </a:r>
          </a:p>
          <a:p>
            <a:r>
              <a:rPr lang="en-US" sz="800" dirty="0">
                <a:solidFill>
                  <a:schemeClr val="bg1"/>
                </a:solidFill>
                <a:latin typeface="Courier" charset="0"/>
              </a:rPr>
              <a:t>MEVTFSSGGSSNASSECAIDGGTNRCRGLEPNNGTCILSQEVKDLYRSLYTASKQLDDAKRNVQSVGQLFQHEIEEKRSLLVQLCKQIIFKDYQSVGKKVREVMWRRGYYEFIAFV</a:t>
            </a: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3400" y="2074863"/>
            <a:ext cx="20828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38200" y="47244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840264" y="4267200"/>
            <a:ext cx="11960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SUCCESS</a:t>
            </a:r>
          </a:p>
        </p:txBody>
      </p:sp>
      <p:sp>
        <p:nvSpPr>
          <p:cNvPr id="21" name="Right Arrow 20"/>
          <p:cNvSpPr/>
          <p:nvPr/>
        </p:nvSpPr>
        <p:spPr>
          <a:xfrm>
            <a:off x="2665444" y="2950345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ight Arrow 24"/>
          <p:cNvSpPr/>
          <p:nvPr/>
        </p:nvSpPr>
        <p:spPr>
          <a:xfrm>
            <a:off x="5279792" y="2950345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ight Arrow 25"/>
          <p:cNvSpPr/>
          <p:nvPr/>
        </p:nvSpPr>
        <p:spPr>
          <a:xfrm rot="5400000">
            <a:off x="6816802" y="3725014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ight Arrow 26"/>
          <p:cNvSpPr/>
          <p:nvPr/>
        </p:nvSpPr>
        <p:spPr>
          <a:xfrm rot="10800000">
            <a:off x="5279792" y="5332302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ight Arrow 27"/>
          <p:cNvSpPr/>
          <p:nvPr/>
        </p:nvSpPr>
        <p:spPr>
          <a:xfrm rot="10800000">
            <a:off x="2186014" y="5332302"/>
            <a:ext cx="1051787" cy="185848"/>
          </a:xfrm>
          <a:prstGeom prst="rightArrow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0056241" y="3708737"/>
            <a:ext cx="2664615" cy="203132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6331579" y="1934682"/>
            <a:ext cx="2664615" cy="203132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0" name="Picture 29" descr="400px-MAKERLogo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557" y="2404826"/>
            <a:ext cx="2583637" cy="856761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6413213" y="5124666"/>
            <a:ext cx="245495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32" name="Picture 31" descr="250px-ChadoLogo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986" y="5265305"/>
            <a:ext cx="2257554" cy="505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227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ヒラギノ丸ゴ Pro W4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ＭＳ 明朝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5507</TotalTime>
  <Words>3592</Words>
  <Application>Microsoft Macintosh PowerPoint</Application>
  <PresentationFormat>On-screen Show (4:3)</PresentationFormat>
  <Paragraphs>475</Paragraphs>
  <Slides>55</Slides>
  <Notes>45</Notes>
  <HiddenSlides>2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55</vt:i4>
      </vt:variant>
    </vt:vector>
  </HeadingPairs>
  <TitlesOfParts>
    <vt:vector size="57" baseType="lpstr">
      <vt:lpstr>Office Theme</vt:lpstr>
      <vt:lpstr>Apex</vt:lpstr>
      <vt:lpstr>MAKER 2014 What It Is Where It’s Been Where It’s Going</vt:lpstr>
      <vt:lpstr>What Are Annotations?</vt:lpstr>
      <vt:lpstr>Secondary Annotation</vt:lpstr>
      <vt:lpstr>Genome Project Overview</vt:lpstr>
      <vt:lpstr>Genome Project Overview</vt:lpstr>
      <vt:lpstr>Genome Project Overview</vt:lpstr>
      <vt:lpstr>Genome Project Overview</vt:lpstr>
      <vt:lpstr>Genome Project Overview</vt:lpstr>
      <vt:lpstr>Genome Project Overview</vt:lpstr>
      <vt:lpstr>Genome Project Overview</vt:lpstr>
      <vt:lpstr>Genome Project Overview</vt:lpstr>
      <vt:lpstr>Genome Project Overview</vt:lpstr>
      <vt:lpstr>Genome Project Overview</vt:lpstr>
      <vt:lpstr>Genome Project Overview</vt:lpstr>
      <vt:lpstr>MAKER</vt:lpstr>
      <vt:lpstr>MAKER</vt:lpstr>
      <vt:lpstr>MAKER</vt:lpstr>
      <vt:lpstr>MAKER</vt:lpstr>
      <vt:lpstr>MAKER</vt:lpstr>
      <vt:lpstr>Beyond de novo annotation</vt:lpstr>
      <vt:lpstr>Beyond de novo annotation </vt:lpstr>
      <vt:lpstr>Beyond de novo annotation </vt:lpstr>
      <vt:lpstr>Distributed Parallelization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Data throughput</vt:lpstr>
      <vt:lpstr>What happened in 2013?</vt:lpstr>
      <vt:lpstr>What happened in 2013?</vt:lpstr>
      <vt:lpstr>What happened in 2013?</vt:lpstr>
      <vt:lpstr>What happened in 2013?</vt:lpstr>
      <vt:lpstr>What happened in 2013?</vt:lpstr>
      <vt:lpstr>What happened in 2013</vt:lpstr>
      <vt:lpstr>MAKER-P at iPlant</vt:lpstr>
      <vt:lpstr>Data throughput</vt:lpstr>
      <vt:lpstr>Pinus taeda</vt:lpstr>
      <vt:lpstr>PowerPoint Presentation</vt:lpstr>
      <vt:lpstr>Added to MAKER-P</vt:lpstr>
      <vt:lpstr>non-coding RNA annotation</vt:lpstr>
      <vt:lpstr>Better Repeat Annotation</vt:lpstr>
      <vt:lpstr>Better Pseudogene Annotation</vt:lpstr>
      <vt:lpstr>What’s Coming in 2014?</vt:lpstr>
      <vt:lpstr>Expanded ncRNA annotation</vt:lpstr>
      <vt:lpstr>MAKER Evidence Modeler</vt:lpstr>
      <vt:lpstr>MAKER Evidence Modeler</vt:lpstr>
      <vt:lpstr>MAKER Evidence Modeler</vt:lpstr>
      <vt:lpstr>Better Augustus support</vt:lpstr>
      <vt:lpstr>PowerPoint Presentation</vt:lpstr>
      <vt:lpstr>Future Annotations</vt:lpstr>
      <vt:lpstr>Acknowledgements</vt:lpstr>
      <vt:lpstr>PowerPoint Presentation</vt:lpstr>
      <vt:lpstr>Get in Touch!</vt:lpstr>
    </vt:vector>
  </TitlesOfParts>
  <Company>Yandell lab, University of Utah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Ence</dc:creator>
  <cp:lastModifiedBy>Daniel Ence</cp:lastModifiedBy>
  <cp:revision>96</cp:revision>
  <dcterms:created xsi:type="dcterms:W3CDTF">2014-01-16T15:16:02Z</dcterms:created>
  <dcterms:modified xsi:type="dcterms:W3CDTF">2014-01-21T01:30:05Z</dcterms:modified>
</cp:coreProperties>
</file>